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6"/>
  </p:sldMasterIdLst>
  <p:notesMasterIdLst>
    <p:notesMasterId r:id="rId22"/>
  </p:notesMasterIdLst>
  <p:sldIdLst>
    <p:sldId id="257" r:id="rId7"/>
    <p:sldId id="259" r:id="rId8"/>
    <p:sldId id="258" r:id="rId9"/>
    <p:sldId id="272" r:id="rId10"/>
    <p:sldId id="330" r:id="rId11"/>
    <p:sldId id="334" r:id="rId12"/>
    <p:sldId id="335" r:id="rId13"/>
    <p:sldId id="337" r:id="rId14"/>
    <p:sldId id="338" r:id="rId15"/>
    <p:sldId id="345" r:id="rId16"/>
    <p:sldId id="339" r:id="rId17"/>
    <p:sldId id="346" r:id="rId18"/>
    <p:sldId id="341" r:id="rId19"/>
    <p:sldId id="342" r:id="rId20"/>
    <p:sldId id="347" r:id="rId21"/>
  </p:sldIdLst>
  <p:sldSz cx="12192000" cy="6858000"/>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D95"/>
    <a:srgbClr val="FF0066"/>
    <a:srgbClr val="552579"/>
    <a:srgbClr val="66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6054"/>
  </p:normalViewPr>
  <p:slideViewPr>
    <p:cSldViewPr snapToGrid="0">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notesMaster" Target="notesMasters/notes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2" charset="0"/>
              </a:defRPr>
            </a:lvl1pPr>
          </a:lstStyle>
          <a:p>
            <a:pPr>
              <a:defRPr/>
            </a:pPr>
            <a:endParaRPr lang="en-US" alt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2" charset="0"/>
              </a:defRPr>
            </a:lvl1pPr>
          </a:lstStyle>
          <a:p>
            <a:pPr>
              <a:defRPr/>
            </a:pPr>
            <a:endParaRPr lang="en-US" alt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C2BCB33-9411-41B9-BD65-2CF9C0CAFA63}" type="slidenum">
              <a:rPr lang="en-US" altLang="en-US"/>
              <a:pPr/>
              <a:t>‹#›</a:t>
            </a:fld>
            <a:endParaRPr lang="en-US" altLang="en-US"/>
          </a:p>
        </p:txBody>
      </p:sp>
    </p:spTree>
    <p:extLst>
      <p:ext uri="{BB962C8B-B14F-4D97-AF65-F5344CB8AC3E}">
        <p14:creationId xmlns:p14="http://schemas.microsoft.com/office/powerpoint/2010/main" val="512540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37E3F8F3-0A46-4B42-8E06-042499777BF5}" type="slidenum">
              <a:rPr lang="en-US" altLang="en-US" sz="1200"/>
              <a:pPr/>
              <a:t>1</a:t>
            </a:fld>
            <a:endParaRPr lang="en-US" alt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6286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changes are projected for Scotland?</a:t>
            </a:r>
          </a:p>
          <a:p>
            <a:r>
              <a:rPr lang="en-GB" dirty="0"/>
              <a:t>We will see hotter drier summers and milder wetter winters. Extreme rainfall events will increase and sea levels will rise.</a:t>
            </a:r>
          </a:p>
          <a:p>
            <a:endParaRPr lang="en-GB" dirty="0"/>
          </a:p>
          <a:p>
            <a:r>
              <a:rPr lang="en-GB" dirty="0"/>
              <a:t>The graph on the right shows observed increases in global average temperatures over recent decades (black line). The green and orange lines then mark out two warming scenarios: one is the world meeting the Paris Agreement aim to limit warming to well below </a:t>
            </a:r>
            <a:r>
              <a:rPr lang="en-GB" dirty="0" err="1"/>
              <a:t>2deg</a:t>
            </a:r>
            <a:r>
              <a:rPr lang="en-GB" dirty="0"/>
              <a:t>; the yellow is the trajectory we are on based on current global ambitions. </a:t>
            </a:r>
          </a:p>
          <a:p>
            <a:endParaRPr lang="en-GB" dirty="0"/>
          </a:p>
          <a:p>
            <a:r>
              <a:rPr lang="en-GB" dirty="0"/>
              <a:t>The point of putting this in this presentation on adaptation is that the graph shows that it is only after 2050 that the two pathways start to diverge. </a:t>
            </a:r>
            <a:r>
              <a:rPr lang="en-GB" b="1" dirty="0"/>
              <a:t>This means that the next two to three decades of warming are already locked into the global climate system. Even if we meet net zero globally, we will still be adapting to a different climate. Adaptation to climate change is no longer optional.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B3DFA-8835-43BF-ABC8-E7CE3627B5A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48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7F5DF-D41F-7AA9-6553-921C672DFF03}"/>
            </a:ext>
          </a:extLst>
        </p:cNvPr>
        <p:cNvGrpSpPr/>
        <p:nvPr/>
      </p:nvGrpSpPr>
      <p:grpSpPr>
        <a:xfrm>
          <a:off x="0" y="0"/>
          <a:ext cx="0" cy="0"/>
          <a:chOff x="0" y="0"/>
          <a:chExt cx="0" cy="0"/>
        </a:xfrm>
      </p:grpSpPr>
      <p:sp>
        <p:nvSpPr>
          <p:cNvPr id="15361" name="Rectangle 7">
            <a:extLst>
              <a:ext uri="{FF2B5EF4-FFF2-40B4-BE49-F238E27FC236}">
                <a16:creationId xmlns:a16="http://schemas.microsoft.com/office/drawing/2014/main" id="{0DACB2A0-8BD1-4924-8998-EFBB2B0EC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37E3F8F3-0A46-4B42-8E06-042499777BF5}" type="slidenum">
              <a:rPr lang="en-US" altLang="en-US" sz="1200"/>
              <a:pPr/>
              <a:t>15</a:t>
            </a:fld>
            <a:endParaRPr lang="en-US" altLang="en-US" sz="1200"/>
          </a:p>
        </p:txBody>
      </p:sp>
      <p:sp>
        <p:nvSpPr>
          <p:cNvPr id="15362" name="Rectangle 2">
            <a:extLst>
              <a:ext uri="{FF2B5EF4-FFF2-40B4-BE49-F238E27FC236}">
                <a16:creationId xmlns:a16="http://schemas.microsoft.com/office/drawing/2014/main" id="{200432FE-CB35-2AE3-DE08-B752C3CC168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CC2F2A52-B57F-DCAC-5720-A78D18AE12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21252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927101" y="1991307"/>
            <a:ext cx="10500783" cy="1252331"/>
          </a:xfrm>
        </p:spPr>
        <p:txBody>
          <a:bodyPr/>
          <a:lstStyle>
            <a:lvl1pPr algn="ctr">
              <a:defRPr sz="4800"/>
            </a:lvl1pPr>
          </a:lstStyle>
          <a:p>
            <a:r>
              <a:rPr lang="en-US"/>
              <a:t>Click to edit Master title style</a:t>
            </a:r>
            <a:endParaRPr lang="en-GB" dirty="0"/>
          </a:p>
        </p:txBody>
      </p:sp>
      <p:sp>
        <p:nvSpPr>
          <p:cNvPr id="4100" name="Rectangle 4"/>
          <p:cNvSpPr>
            <a:spLocks noGrp="1" noChangeArrowheads="1"/>
          </p:cNvSpPr>
          <p:nvPr>
            <p:ph type="subTitle" idx="1"/>
          </p:nvPr>
        </p:nvSpPr>
        <p:spPr>
          <a:xfrm>
            <a:off x="927101" y="3548444"/>
            <a:ext cx="10471151" cy="1600200"/>
          </a:xfrm>
        </p:spPr>
        <p:txBody>
          <a:bodyPr/>
          <a:lstStyle>
            <a:lvl1pPr marL="0" indent="0" algn="ctr">
              <a:buFontTx/>
              <a:buNone/>
              <a:defRPr/>
            </a:lvl1pPr>
          </a:lstStyle>
          <a:p>
            <a:r>
              <a:rPr lang="en-US"/>
              <a:t>Click to edit Master subtitle style</a:t>
            </a:r>
            <a:endParaRPr lang="en-GB" dirty="0"/>
          </a:p>
        </p:txBody>
      </p:sp>
      <p:pic>
        <p:nvPicPr>
          <p:cNvPr id="5" name="Picture 4"/>
          <p:cNvPicPr>
            <a:picLocks noChangeAspect="1"/>
          </p:cNvPicPr>
          <p:nvPr userDrawn="1"/>
        </p:nvPicPr>
        <p:blipFill>
          <a:blip r:embed="rId3"/>
          <a:stretch>
            <a:fillRect/>
          </a:stretch>
        </p:blipFill>
        <p:spPr>
          <a:xfrm>
            <a:off x="199990" y="5854700"/>
            <a:ext cx="1487553" cy="859611"/>
          </a:xfrm>
          <a:prstGeom prst="rect">
            <a:avLst/>
          </a:prstGeom>
          <a:solidFill>
            <a:schemeClr val="accent6">
              <a:lumMod val="60000"/>
              <a:lumOff val="40000"/>
              <a:alpha val="0"/>
            </a:schemeClr>
          </a:solidFill>
          <a:ln>
            <a:solidFill>
              <a:schemeClr val="accent1"/>
            </a:solidFill>
          </a:ln>
        </p:spPr>
      </p:pic>
    </p:spTree>
    <p:extLst>
      <p:ext uri="{BB962C8B-B14F-4D97-AF65-F5344CB8AC3E}">
        <p14:creationId xmlns:p14="http://schemas.microsoft.com/office/powerpoint/2010/main" val="271173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1676400"/>
            <a:ext cx="8467035" cy="1017104"/>
          </a:xfrm>
        </p:spPr>
        <p:txBody>
          <a:bodyPr/>
          <a:lstStyle/>
          <a:p>
            <a:r>
              <a:rPr lang="en-US"/>
              <a:t>Click to edit Master title style</a:t>
            </a:r>
          </a:p>
        </p:txBody>
      </p:sp>
      <p:sp>
        <p:nvSpPr>
          <p:cNvPr id="3" name="Vertical Text Placeholder 2"/>
          <p:cNvSpPr>
            <a:spLocks noGrp="1"/>
          </p:cNvSpPr>
          <p:nvPr>
            <p:ph type="body" orient="vert" idx="1"/>
          </p:nvPr>
        </p:nvSpPr>
        <p:spPr>
          <a:xfrm>
            <a:off x="1422400" y="2781300"/>
            <a:ext cx="8467035" cy="3276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92886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20101" y="1676400"/>
            <a:ext cx="2332567" cy="4381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1" y="1676400"/>
            <a:ext cx="6794500"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299824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75021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77477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4"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242946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8312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94578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600983"/>
            <a:ext cx="5386917" cy="35251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93817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585772"/>
            <a:ext cx="5389033" cy="35403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137942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201049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3313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9893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878487"/>
            <a:ext cx="6815667" cy="42476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870883"/>
            <a:ext cx="4011084" cy="42552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334712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1066800"/>
            <a:ext cx="6508044"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2" charset="0"/>
              </a:defRPr>
            </a:lvl1pPr>
          </a:lstStyle>
          <a:p>
            <a:pPr>
              <a:defRPr/>
            </a:pPr>
            <a:endParaRPr lang="en-US" altLang="en-US"/>
          </a:p>
        </p:txBody>
      </p:sp>
    </p:spTree>
    <p:extLst>
      <p:ext uri="{BB962C8B-B14F-4D97-AF65-F5344CB8AC3E}">
        <p14:creationId xmlns:p14="http://schemas.microsoft.com/office/powerpoint/2010/main" val="393481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2869"/>
        </a:solidFill>
        <a:effectLst/>
      </p:bgPr>
    </p:bg>
    <p:spTree>
      <p:nvGrpSpPr>
        <p:cNvPr id="1" name=""/>
        <p:cNvGrpSpPr/>
        <p:nvPr/>
      </p:nvGrpSpPr>
      <p:grpSpPr>
        <a:xfrm>
          <a:off x="0" y="0"/>
          <a:ext cx="0" cy="0"/>
          <a:chOff x="0" y="0"/>
          <a:chExt cx="0" cy="0"/>
        </a:xfrm>
      </p:grpSpPr>
      <p:pic>
        <p:nvPicPr>
          <p:cNvPr id="1026" name="Picture 2" descr="A picture containing diagram&#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422400" y="1676400"/>
            <a:ext cx="85756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1422400" y="2781300"/>
            <a:ext cx="85756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 name="Picture 1"/>
          <p:cNvPicPr>
            <a:picLocks noChangeAspect="1"/>
          </p:cNvPicPr>
          <p:nvPr userDrawn="1"/>
        </p:nvPicPr>
        <p:blipFill>
          <a:blip r:embed="rId14"/>
          <a:stretch>
            <a:fillRect/>
          </a:stretch>
        </p:blipFill>
        <p:spPr>
          <a:xfrm>
            <a:off x="122677" y="5968634"/>
            <a:ext cx="1487553" cy="859611"/>
          </a:xfrm>
          <a:prstGeom prst="rect">
            <a:avLst/>
          </a:prstGeom>
        </p:spPr>
      </p:pic>
    </p:spTree>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1" fontAlgn="base" hangingPunct="1">
        <a:spcBef>
          <a:spcPct val="0"/>
        </a:spcBef>
        <a:spcAft>
          <a:spcPct val="0"/>
        </a:spcAft>
        <a:defRPr sz="36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lnSpc>
          <a:spcPct val="90000"/>
        </a:lnSpc>
        <a:spcBef>
          <a:spcPct val="20000"/>
        </a:spcBef>
        <a:spcAft>
          <a:spcPct val="0"/>
        </a:spcAft>
        <a:buChar char="•"/>
        <a:defRPr sz="3000">
          <a:solidFill>
            <a:schemeClr val="bg1"/>
          </a:solidFill>
          <a:latin typeface="+mn-lt"/>
          <a:ea typeface="ＭＳ Ｐゴシック" charset="-128"/>
          <a:cs typeface="ＭＳ Ｐゴシック" charset="-128"/>
        </a:defRPr>
      </a:lvl1pPr>
      <a:lvl2pPr marL="742950" indent="-285750" algn="l" rtl="0" eaLnBrk="1" fontAlgn="base" hangingPunct="1">
        <a:lnSpc>
          <a:spcPct val="90000"/>
        </a:lnSpc>
        <a:spcBef>
          <a:spcPct val="20000"/>
        </a:spcBef>
        <a:spcAft>
          <a:spcPct val="0"/>
        </a:spcAft>
        <a:buChar char="–"/>
        <a:defRPr sz="3000">
          <a:solidFill>
            <a:schemeClr val="bg1"/>
          </a:solidFill>
          <a:latin typeface="+mn-lt"/>
          <a:ea typeface="ＭＳ Ｐゴシック" charset="-128"/>
        </a:defRPr>
      </a:lvl2pPr>
      <a:lvl3pPr marL="1143000" indent="-228600" algn="l" rtl="0" eaLnBrk="1" fontAlgn="base" hangingPunct="1">
        <a:lnSpc>
          <a:spcPct val="90000"/>
        </a:lnSpc>
        <a:spcBef>
          <a:spcPct val="20000"/>
        </a:spcBef>
        <a:spcAft>
          <a:spcPct val="0"/>
        </a:spcAft>
        <a:buChar char="•"/>
        <a:defRPr sz="3000">
          <a:solidFill>
            <a:schemeClr val="bg1"/>
          </a:solidFill>
          <a:latin typeface="+mn-lt"/>
          <a:ea typeface="ＭＳ Ｐゴシック" charset="-128"/>
        </a:defRPr>
      </a:lvl3pPr>
      <a:lvl4pPr marL="1600200" indent="-228600" algn="l" rtl="0" eaLnBrk="1" fontAlgn="base" hangingPunct="1">
        <a:lnSpc>
          <a:spcPct val="90000"/>
        </a:lnSpc>
        <a:spcBef>
          <a:spcPct val="20000"/>
        </a:spcBef>
        <a:spcAft>
          <a:spcPct val="0"/>
        </a:spcAft>
        <a:buChar char="–"/>
        <a:defRPr sz="3000">
          <a:solidFill>
            <a:schemeClr val="bg1"/>
          </a:solidFill>
          <a:latin typeface="+mn-lt"/>
          <a:ea typeface="ＭＳ Ｐゴシック" charset="-128"/>
        </a:defRPr>
      </a:lvl4pPr>
      <a:lvl5pPr marL="2057400" indent="-228600" algn="l" rtl="0" eaLnBrk="1" fontAlgn="base" hangingPunct="1">
        <a:lnSpc>
          <a:spcPct val="90000"/>
        </a:lnSpc>
        <a:spcBef>
          <a:spcPct val="20000"/>
        </a:spcBef>
        <a:spcAft>
          <a:spcPct val="0"/>
        </a:spcAft>
        <a:buChar char="»"/>
        <a:defRPr sz="3000">
          <a:solidFill>
            <a:schemeClr val="bg1"/>
          </a:solidFill>
          <a:latin typeface="+mn-lt"/>
          <a:ea typeface="ＭＳ Ｐゴシック" charset="-128"/>
        </a:defRPr>
      </a:lvl5pPr>
      <a:lvl6pPr marL="2514600" indent="-228600" algn="l" rtl="0" eaLnBrk="1" fontAlgn="base" hangingPunct="1">
        <a:lnSpc>
          <a:spcPct val="90000"/>
        </a:lnSpc>
        <a:spcBef>
          <a:spcPct val="20000"/>
        </a:spcBef>
        <a:spcAft>
          <a:spcPct val="0"/>
        </a:spcAft>
        <a:buChar char="»"/>
        <a:defRPr sz="3000">
          <a:solidFill>
            <a:schemeClr val="bg1"/>
          </a:solidFill>
          <a:latin typeface="+mn-lt"/>
          <a:ea typeface="ＭＳ Ｐゴシック" charset="-128"/>
        </a:defRPr>
      </a:lvl6pPr>
      <a:lvl7pPr marL="2971800" indent="-228600" algn="l" rtl="0" eaLnBrk="1" fontAlgn="base" hangingPunct="1">
        <a:lnSpc>
          <a:spcPct val="90000"/>
        </a:lnSpc>
        <a:spcBef>
          <a:spcPct val="20000"/>
        </a:spcBef>
        <a:spcAft>
          <a:spcPct val="0"/>
        </a:spcAft>
        <a:buChar char="»"/>
        <a:defRPr sz="3000">
          <a:solidFill>
            <a:schemeClr val="bg1"/>
          </a:solidFill>
          <a:latin typeface="+mn-lt"/>
          <a:ea typeface="ＭＳ Ｐゴシック" charset="-128"/>
        </a:defRPr>
      </a:lvl7pPr>
      <a:lvl8pPr marL="3429000" indent="-228600" algn="l" rtl="0" eaLnBrk="1" fontAlgn="base" hangingPunct="1">
        <a:lnSpc>
          <a:spcPct val="90000"/>
        </a:lnSpc>
        <a:spcBef>
          <a:spcPct val="20000"/>
        </a:spcBef>
        <a:spcAft>
          <a:spcPct val="0"/>
        </a:spcAft>
        <a:buChar char="»"/>
        <a:defRPr sz="3000">
          <a:solidFill>
            <a:schemeClr val="bg1"/>
          </a:solidFill>
          <a:latin typeface="+mn-lt"/>
          <a:ea typeface="ＭＳ Ｐゴシック" charset="-128"/>
        </a:defRPr>
      </a:lvl8pPr>
      <a:lvl9pPr marL="3886200" indent="-228600" algn="l" rtl="0" eaLnBrk="1" fontAlgn="base" hangingPunct="1">
        <a:lnSpc>
          <a:spcPct val="90000"/>
        </a:lnSpc>
        <a:spcBef>
          <a:spcPct val="20000"/>
        </a:spcBef>
        <a:spcAft>
          <a:spcPct val="0"/>
        </a:spcAft>
        <a:buChar char="»"/>
        <a:defRPr sz="3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puhip.2024.100503" TargetMode="External"/><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225695" y="1926143"/>
            <a:ext cx="9461355" cy="1601787"/>
          </a:xfrm>
          <a:noFill/>
        </p:spPr>
        <p:txBody>
          <a:bodyPr anchor="t"/>
          <a:lstStyle/>
          <a:p>
            <a:pPr algn="l"/>
            <a:r>
              <a:rPr lang="en-GB" altLang="en-US" b="1" dirty="0">
                <a:solidFill>
                  <a:srgbClr val="092869"/>
                </a:solidFill>
                <a:effectLst>
                  <a:outerShdw blurRad="38100" dist="38100" dir="2700000" algn="tl">
                    <a:srgbClr val="000000">
                      <a:alpha val="43137"/>
                    </a:srgbClr>
                  </a:outerShdw>
                </a:effectLst>
                <a:ea typeface="ＭＳ Ｐゴシック" panose="020B0600070205080204" pitchFamily="34" charset="-128"/>
              </a:rPr>
              <a:t>Fuel Poverty and Sustainability: Cautionary Reflections</a:t>
            </a:r>
          </a:p>
        </p:txBody>
      </p:sp>
      <p:sp>
        <p:nvSpPr>
          <p:cNvPr id="14339" name="Rectangle 3"/>
          <p:cNvSpPr>
            <a:spLocks noGrp="1" noChangeArrowheads="1"/>
          </p:cNvSpPr>
          <p:nvPr>
            <p:ph type="subTitle" idx="1"/>
          </p:nvPr>
        </p:nvSpPr>
        <p:spPr>
          <a:xfrm>
            <a:off x="1225695" y="4130963"/>
            <a:ext cx="8693294" cy="998538"/>
          </a:xfrm>
        </p:spPr>
        <p:txBody>
          <a:bodyPr/>
          <a:lstStyle/>
          <a:p>
            <a:pPr algn="l"/>
            <a:r>
              <a:rPr lang="en-GB" altLang="en-US" dirty="0">
                <a:solidFill>
                  <a:srgbClr val="092869"/>
                </a:solidFill>
                <a:ea typeface="ＭＳ Ｐゴシック" panose="020B0600070205080204" pitchFamily="34" charset="-128"/>
              </a:rPr>
              <a:t>Phil Mackie</a:t>
            </a:r>
          </a:p>
          <a:p>
            <a:pPr algn="l"/>
            <a:r>
              <a:rPr lang="en-GB" altLang="en-US" sz="2800" dirty="0">
                <a:solidFill>
                  <a:srgbClr val="092869"/>
                </a:solidFill>
                <a:ea typeface="ＭＳ Ｐゴシック" panose="020B0600070205080204" pitchFamily="34" charset="-128"/>
              </a:rPr>
              <a:t>Consultant in Public Health, NHS Grampian &amp; </a:t>
            </a:r>
          </a:p>
          <a:p>
            <a:pPr algn="l"/>
            <a:r>
              <a:rPr lang="en-GB" altLang="en-US" sz="2800" dirty="0">
                <a:solidFill>
                  <a:srgbClr val="092869"/>
                </a:solidFill>
                <a:ea typeface="ＭＳ Ｐゴシック" panose="020B0600070205080204" pitchFamily="34" charset="-128"/>
              </a:rPr>
              <a:t>Prevention Lead, Aberdeen City HSCP</a:t>
            </a:r>
            <a:endParaRPr lang="en-GB" altLang="en-US" dirty="0">
              <a:solidFill>
                <a:srgbClr val="092869"/>
              </a:solidFill>
              <a:ea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77CE9-B1B5-CB2A-6F58-57DB7CAA277F}"/>
              </a:ext>
            </a:extLst>
          </p:cNvPr>
          <p:cNvPicPr>
            <a:picLocks noChangeAspect="1"/>
          </p:cNvPicPr>
          <p:nvPr/>
        </p:nvPicPr>
        <p:blipFill>
          <a:blip r:embed="rId2"/>
          <a:stretch>
            <a:fillRect/>
          </a:stretch>
        </p:blipFill>
        <p:spPr>
          <a:xfrm>
            <a:off x="198657" y="323850"/>
            <a:ext cx="4205895" cy="5646684"/>
          </a:xfrm>
          <a:prstGeom prst="rect">
            <a:avLst/>
          </a:prstGeom>
        </p:spPr>
      </p:pic>
      <p:pic>
        <p:nvPicPr>
          <p:cNvPr id="8" name="Picture 7">
            <a:extLst>
              <a:ext uri="{FF2B5EF4-FFF2-40B4-BE49-F238E27FC236}">
                <a16:creationId xmlns:a16="http://schemas.microsoft.com/office/drawing/2014/main" id="{64400745-A1E3-6F84-48D4-E4F029AAF69F}"/>
              </a:ext>
            </a:extLst>
          </p:cNvPr>
          <p:cNvPicPr>
            <a:picLocks noChangeAspect="1"/>
          </p:cNvPicPr>
          <p:nvPr/>
        </p:nvPicPr>
        <p:blipFill>
          <a:blip r:embed="rId3"/>
          <a:stretch>
            <a:fillRect/>
          </a:stretch>
        </p:blipFill>
        <p:spPr>
          <a:xfrm>
            <a:off x="3198211" y="3749040"/>
            <a:ext cx="3448278" cy="2964444"/>
          </a:xfrm>
          <a:prstGeom prst="rect">
            <a:avLst/>
          </a:prstGeom>
          <a:noFill/>
          <a:ln w="12700">
            <a:solidFill>
              <a:schemeClr val="accent1"/>
            </a:solidFill>
          </a:ln>
        </p:spPr>
      </p:pic>
      <p:sp>
        <p:nvSpPr>
          <p:cNvPr id="4" name="TextBox 3">
            <a:extLst>
              <a:ext uri="{FF2B5EF4-FFF2-40B4-BE49-F238E27FC236}">
                <a16:creationId xmlns:a16="http://schemas.microsoft.com/office/drawing/2014/main" id="{120D40D7-9054-EE4D-8441-04881D3136E5}"/>
              </a:ext>
            </a:extLst>
          </p:cNvPr>
          <p:cNvSpPr txBox="1"/>
          <p:nvPr/>
        </p:nvSpPr>
        <p:spPr>
          <a:xfrm>
            <a:off x="4922350" y="700368"/>
            <a:ext cx="7159128" cy="4893647"/>
          </a:xfrm>
          <a:prstGeom prst="rect">
            <a:avLst/>
          </a:prstGeom>
          <a:noFill/>
        </p:spPr>
        <p:txBody>
          <a:bodyPr wrap="square">
            <a:spAutoFit/>
          </a:bodyPr>
          <a:lstStyle/>
          <a:p>
            <a:r>
              <a:rPr lang="en-GB" i="1" dirty="0">
                <a:solidFill>
                  <a:srgbClr val="002060"/>
                </a:solidFill>
              </a:rPr>
              <a:t>“Installation of high standard thermal </a:t>
            </a:r>
          </a:p>
          <a:p>
            <a:r>
              <a:rPr lang="en-GB" i="1" dirty="0">
                <a:solidFill>
                  <a:srgbClr val="002060"/>
                </a:solidFill>
              </a:rPr>
              <a:t>insulation within rented housing through</a:t>
            </a:r>
          </a:p>
          <a:p>
            <a:r>
              <a:rPr lang="en-GB" i="1" dirty="0">
                <a:solidFill>
                  <a:srgbClr val="002060"/>
                </a:solidFill>
              </a:rPr>
              <a:t>government funding is another candidate</a:t>
            </a:r>
          </a:p>
          <a:p>
            <a:r>
              <a:rPr lang="en-GB" i="1" dirty="0">
                <a:solidFill>
                  <a:srgbClr val="002060"/>
                </a:solidFill>
              </a:rPr>
              <a:t>‘</a:t>
            </a:r>
            <a:r>
              <a:rPr lang="en-GB" b="1" i="1" dirty="0" err="1">
                <a:solidFill>
                  <a:srgbClr val="002060"/>
                </a:solidFill>
                <a:effectLst>
                  <a:outerShdw blurRad="38100" dist="38100" dir="2700000" algn="tl">
                    <a:srgbClr val="000000">
                      <a:alpha val="43137"/>
                    </a:srgbClr>
                  </a:outerShdw>
                </a:effectLst>
              </a:rPr>
              <a:t>superpolicy</a:t>
            </a:r>
            <a:r>
              <a:rPr lang="en-GB" i="1" dirty="0">
                <a:solidFill>
                  <a:srgbClr val="002060"/>
                </a:solidFill>
              </a:rPr>
              <a:t>’. Rented accommodation is predominantly inhabited by those at the lower end of the income scale and therefore any benefits of the policy are likely to improve equity. It is likely that the improved thermal comfort will improve a range of health outcomes, and 		potentially (although less certainly as 		many people living in need of improved 		insulation prefer to increase the thermal 		comfort of their homes rather than to 		save money) reduce carbon emissions”</a:t>
            </a:r>
          </a:p>
        </p:txBody>
      </p:sp>
    </p:spTree>
    <p:extLst>
      <p:ext uri="{BB962C8B-B14F-4D97-AF65-F5344CB8AC3E}">
        <p14:creationId xmlns:p14="http://schemas.microsoft.com/office/powerpoint/2010/main" val="35210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DFE6-DD3E-55FD-A37C-873D9DB85B79}"/>
              </a:ext>
            </a:extLst>
          </p:cNvPr>
          <p:cNvSpPr>
            <a:spLocks noGrp="1"/>
          </p:cNvSpPr>
          <p:nvPr>
            <p:ph type="title"/>
          </p:nvPr>
        </p:nvSpPr>
        <p:spPr>
          <a:xfrm>
            <a:off x="679450" y="291306"/>
            <a:ext cx="8575675" cy="1017588"/>
          </a:xfrm>
        </p:spPr>
        <p:txBody>
          <a:bodyPr/>
          <a:lstStyle/>
          <a:p>
            <a:r>
              <a:rPr lang="en-GB" b="1" dirty="0">
                <a:effectLst>
                  <a:outerShdw blurRad="38100" dist="38100" dir="2700000" algn="tl">
                    <a:srgbClr val="000000">
                      <a:alpha val="43137"/>
                    </a:srgbClr>
                  </a:outerShdw>
                </a:effectLst>
              </a:rPr>
              <a:t>Scotland’s Adaptation Plan 2024-2029</a:t>
            </a:r>
          </a:p>
        </p:txBody>
      </p:sp>
      <p:pic>
        <p:nvPicPr>
          <p:cNvPr id="5" name="Picture 4">
            <a:extLst>
              <a:ext uri="{FF2B5EF4-FFF2-40B4-BE49-F238E27FC236}">
                <a16:creationId xmlns:a16="http://schemas.microsoft.com/office/drawing/2014/main" id="{8D3F196C-A75C-D13E-1D41-951F9C098D43}"/>
              </a:ext>
            </a:extLst>
          </p:cNvPr>
          <p:cNvPicPr>
            <a:picLocks noChangeAspect="1"/>
          </p:cNvPicPr>
          <p:nvPr/>
        </p:nvPicPr>
        <p:blipFill>
          <a:blip r:embed="rId2"/>
          <a:stretch>
            <a:fillRect/>
          </a:stretch>
        </p:blipFill>
        <p:spPr>
          <a:xfrm>
            <a:off x="9374514" y="2368550"/>
            <a:ext cx="2577147" cy="3657600"/>
          </a:xfrm>
          <a:prstGeom prst="rect">
            <a:avLst/>
          </a:prstGeom>
        </p:spPr>
      </p:pic>
      <p:pic>
        <p:nvPicPr>
          <p:cNvPr id="7" name="Picture 6">
            <a:extLst>
              <a:ext uri="{FF2B5EF4-FFF2-40B4-BE49-F238E27FC236}">
                <a16:creationId xmlns:a16="http://schemas.microsoft.com/office/drawing/2014/main" id="{1C74DCE5-CC28-B13C-1CF4-1F9A80FA8E83}"/>
              </a:ext>
            </a:extLst>
          </p:cNvPr>
          <p:cNvPicPr>
            <a:picLocks noChangeAspect="1"/>
          </p:cNvPicPr>
          <p:nvPr/>
        </p:nvPicPr>
        <p:blipFill>
          <a:blip r:embed="rId3"/>
          <a:stretch>
            <a:fillRect/>
          </a:stretch>
        </p:blipFill>
        <p:spPr>
          <a:xfrm>
            <a:off x="1419147" y="1308894"/>
            <a:ext cx="7096280" cy="2119313"/>
          </a:xfrm>
          <a:prstGeom prst="rect">
            <a:avLst/>
          </a:prstGeom>
        </p:spPr>
      </p:pic>
      <p:sp>
        <p:nvSpPr>
          <p:cNvPr id="8" name="TextBox 7">
            <a:extLst>
              <a:ext uri="{FF2B5EF4-FFF2-40B4-BE49-F238E27FC236}">
                <a16:creationId xmlns:a16="http://schemas.microsoft.com/office/drawing/2014/main" id="{5BB94D18-F3BB-3E36-578D-6071EEF3E133}"/>
              </a:ext>
            </a:extLst>
          </p:cNvPr>
          <p:cNvSpPr txBox="1"/>
          <p:nvPr/>
        </p:nvSpPr>
        <p:spPr>
          <a:xfrm>
            <a:off x="4650114" y="4153199"/>
            <a:ext cx="3760461" cy="830997"/>
          </a:xfrm>
          <a:prstGeom prst="rect">
            <a:avLst/>
          </a:prstGeom>
          <a:solidFill>
            <a:srgbClr val="5D9D95"/>
          </a:solidFill>
        </p:spPr>
        <p:txBody>
          <a:bodyPr wrap="square" rtlCol="0">
            <a:spAutoFit/>
          </a:bodyPr>
          <a:lstStyle/>
          <a:p>
            <a:r>
              <a:rPr lang="en-GB" b="1" dirty="0">
                <a:effectLst>
                  <a:outerShdw blurRad="38100" dist="38100" dir="2700000" algn="tl">
                    <a:srgbClr val="000000">
                      <a:alpha val="43137"/>
                    </a:srgbClr>
                  </a:outerShdw>
                </a:effectLst>
              </a:rPr>
              <a:t>Objective C4:</a:t>
            </a:r>
          </a:p>
          <a:p>
            <a:r>
              <a:rPr lang="en-GB" b="1" dirty="0">
                <a:effectLst>
                  <a:outerShdw blurRad="38100" dist="38100" dir="2700000" algn="tl">
                    <a:srgbClr val="000000">
                      <a:alpha val="43137"/>
                    </a:srgbClr>
                  </a:outerShdw>
                </a:effectLst>
              </a:rPr>
              <a:t>Energy efficiency retrofits</a:t>
            </a:r>
          </a:p>
        </p:txBody>
      </p:sp>
      <p:sp>
        <p:nvSpPr>
          <p:cNvPr id="9" name="Arrow: Bent-Up 8">
            <a:extLst>
              <a:ext uri="{FF2B5EF4-FFF2-40B4-BE49-F238E27FC236}">
                <a16:creationId xmlns:a16="http://schemas.microsoft.com/office/drawing/2014/main" id="{AA6B94AA-E2D0-9CEC-C4D3-86E6BC984D35}"/>
              </a:ext>
            </a:extLst>
          </p:cNvPr>
          <p:cNvSpPr/>
          <p:nvPr/>
        </p:nvSpPr>
        <p:spPr bwMode="auto">
          <a:xfrm rot="5400000">
            <a:off x="3353361" y="3537880"/>
            <a:ext cx="1362868" cy="1230638"/>
          </a:xfrm>
          <a:prstGeom prst="bentUpArrow">
            <a:avLst>
              <a:gd name="adj1" fmla="val 23039"/>
              <a:gd name="adj2" fmla="val 25000"/>
              <a:gd name="adj3" fmla="val 25000"/>
            </a:avLst>
          </a:prstGeom>
          <a:solidFill>
            <a:srgbClr val="5D9D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27437755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40D49-9417-E341-7B90-3F735DA1FD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F66024-F968-D0BC-9113-09116D3370D8}"/>
              </a:ext>
            </a:extLst>
          </p:cNvPr>
          <p:cNvPicPr>
            <a:picLocks noChangeAspect="1"/>
          </p:cNvPicPr>
          <p:nvPr/>
        </p:nvPicPr>
        <p:blipFill>
          <a:blip r:embed="rId2"/>
          <a:stretch>
            <a:fillRect/>
          </a:stretch>
        </p:blipFill>
        <p:spPr>
          <a:xfrm>
            <a:off x="198657" y="323850"/>
            <a:ext cx="4205895" cy="5646684"/>
          </a:xfrm>
          <a:prstGeom prst="rect">
            <a:avLst/>
          </a:prstGeom>
        </p:spPr>
      </p:pic>
      <p:pic>
        <p:nvPicPr>
          <p:cNvPr id="8" name="Picture 7">
            <a:extLst>
              <a:ext uri="{FF2B5EF4-FFF2-40B4-BE49-F238E27FC236}">
                <a16:creationId xmlns:a16="http://schemas.microsoft.com/office/drawing/2014/main" id="{368D1D43-522A-869E-927E-F7DE51BF6A6C}"/>
              </a:ext>
            </a:extLst>
          </p:cNvPr>
          <p:cNvPicPr>
            <a:picLocks noChangeAspect="1"/>
          </p:cNvPicPr>
          <p:nvPr/>
        </p:nvPicPr>
        <p:blipFill>
          <a:blip r:embed="rId3"/>
          <a:stretch>
            <a:fillRect/>
          </a:stretch>
        </p:blipFill>
        <p:spPr>
          <a:xfrm>
            <a:off x="3198211" y="3749040"/>
            <a:ext cx="3448278" cy="2964444"/>
          </a:xfrm>
          <a:prstGeom prst="rect">
            <a:avLst/>
          </a:prstGeom>
          <a:noFill/>
          <a:ln w="12700">
            <a:solidFill>
              <a:schemeClr val="accent1"/>
            </a:solidFill>
          </a:ln>
        </p:spPr>
      </p:pic>
      <p:sp>
        <p:nvSpPr>
          <p:cNvPr id="4" name="TextBox 3">
            <a:extLst>
              <a:ext uri="{FF2B5EF4-FFF2-40B4-BE49-F238E27FC236}">
                <a16:creationId xmlns:a16="http://schemas.microsoft.com/office/drawing/2014/main" id="{9793CAE3-1F8F-8F1E-C0E1-A44EA7C6B8FF}"/>
              </a:ext>
            </a:extLst>
          </p:cNvPr>
          <p:cNvSpPr txBox="1"/>
          <p:nvPr/>
        </p:nvSpPr>
        <p:spPr>
          <a:xfrm>
            <a:off x="5032872" y="662136"/>
            <a:ext cx="7159128" cy="4893647"/>
          </a:xfrm>
          <a:prstGeom prst="rect">
            <a:avLst/>
          </a:prstGeom>
          <a:noFill/>
        </p:spPr>
        <p:txBody>
          <a:bodyPr wrap="square">
            <a:spAutoFit/>
          </a:bodyPr>
          <a:lstStyle/>
          <a:p>
            <a:r>
              <a:rPr lang="en-GB" i="1" dirty="0">
                <a:solidFill>
                  <a:srgbClr val="002060"/>
                </a:solidFill>
                <a:latin typeface="+mj-lt"/>
              </a:rPr>
              <a:t>“</a:t>
            </a:r>
            <a:r>
              <a:rPr lang="en-GB" i="1" dirty="0">
                <a:solidFill>
                  <a:srgbClr val="002060"/>
                </a:solidFill>
                <a:cs typeface="Times" panose="02020603050405020304" pitchFamily="18" charset="0"/>
              </a:rPr>
              <a:t>On the other side of the </a:t>
            </a:r>
            <a:r>
              <a:rPr lang="en-GB" i="1" dirty="0" err="1">
                <a:solidFill>
                  <a:srgbClr val="002060"/>
                </a:solidFill>
                <a:cs typeface="Times" panose="02020603050405020304" pitchFamily="18" charset="0"/>
              </a:rPr>
              <a:t>superpolicy</a:t>
            </a:r>
            <a:r>
              <a:rPr lang="en-GB" i="1" dirty="0">
                <a:solidFill>
                  <a:srgbClr val="002060"/>
                </a:solidFill>
                <a:cs typeface="Times" panose="02020603050405020304" pitchFamily="18" charset="0"/>
              </a:rPr>
              <a:t> is </a:t>
            </a:r>
          </a:p>
          <a:p>
            <a:r>
              <a:rPr lang="en-GB" i="1" dirty="0">
                <a:solidFill>
                  <a:srgbClr val="002060"/>
                </a:solidFill>
                <a:cs typeface="Times" panose="02020603050405020304" pitchFamily="18" charset="0"/>
              </a:rPr>
              <a:t>the ‘</a:t>
            </a:r>
            <a:r>
              <a:rPr lang="en-GB" b="1" i="1" dirty="0">
                <a:solidFill>
                  <a:srgbClr val="002060"/>
                </a:solidFill>
                <a:effectLst>
                  <a:outerShdw blurRad="38100" dist="38100" dir="2700000" algn="tl">
                    <a:srgbClr val="000000">
                      <a:alpha val="43137"/>
                    </a:srgbClr>
                  </a:outerShdw>
                </a:effectLst>
                <a:cs typeface="Times" panose="02020603050405020304" pitchFamily="18" charset="0"/>
              </a:rPr>
              <a:t>policy-omnishambles</a:t>
            </a:r>
            <a:r>
              <a:rPr lang="en-GB" i="1" dirty="0">
                <a:solidFill>
                  <a:srgbClr val="002060"/>
                </a:solidFill>
                <a:cs typeface="Times" panose="02020603050405020304" pitchFamily="18" charset="0"/>
              </a:rPr>
              <a:t>’. </a:t>
            </a:r>
          </a:p>
          <a:p>
            <a:endParaRPr lang="en-GB" i="1" dirty="0">
              <a:solidFill>
                <a:srgbClr val="002060"/>
              </a:solidFill>
              <a:cs typeface="Times" panose="02020603050405020304" pitchFamily="18" charset="0"/>
            </a:endParaRPr>
          </a:p>
          <a:p>
            <a:r>
              <a:rPr lang="en-GB" i="1" dirty="0">
                <a:solidFill>
                  <a:srgbClr val="002060"/>
                </a:solidFill>
                <a:cs typeface="Times" panose="02020603050405020304" pitchFamily="18" charset="0"/>
              </a:rPr>
              <a:t>We define this as a policy which has </a:t>
            </a:r>
          </a:p>
          <a:p>
            <a:r>
              <a:rPr lang="en-GB" i="1" dirty="0">
                <a:solidFill>
                  <a:srgbClr val="002060"/>
                </a:solidFill>
                <a:cs typeface="Times" panose="02020603050405020304" pitchFamily="18" charset="0"/>
              </a:rPr>
              <a:t>negative impacts across a wide range of outcomes. A true policy-omnishambles would also fail to  achieve the primary aim of the policy. Although it is possible that a policy-omnishambles was created with mal-intent, in 		order to cause harms, it is perhaps more 		likely that it is	simply 	</a:t>
            </a:r>
            <a:r>
              <a:rPr lang="en-GB" i="1" dirty="0" err="1">
                <a:solidFill>
                  <a:srgbClr val="002060"/>
                </a:solidFill>
                <a:cs typeface="Times" panose="02020603050405020304" pitchFamily="18" charset="0"/>
              </a:rPr>
              <a:t>zemblanitous</a:t>
            </a:r>
            <a:r>
              <a:rPr lang="en-GB" i="1" dirty="0">
                <a:solidFill>
                  <a:srgbClr val="002060"/>
                </a:solidFill>
                <a:cs typeface="Times" panose="02020603050405020304" pitchFamily="18" charset="0"/>
              </a:rPr>
              <a:t> 			(</a:t>
            </a:r>
            <a:r>
              <a:rPr lang="en-GB" i="1" dirty="0" err="1">
                <a:solidFill>
                  <a:srgbClr val="002060"/>
                </a:solidFill>
                <a:cs typeface="Times" panose="02020603050405020304" pitchFamily="18" charset="0"/>
              </a:rPr>
              <a:t>zemblanity</a:t>
            </a:r>
            <a:r>
              <a:rPr lang="en-GB" i="1" dirty="0">
                <a:solidFill>
                  <a:srgbClr val="002060"/>
                </a:solidFill>
                <a:cs typeface="Times" panose="02020603050405020304" pitchFamily="18" charset="0"/>
              </a:rPr>
              <a:t> is the opposite of serendipity, 		in that it is the	occurrence of unplanned 		negative outcomes).”</a:t>
            </a:r>
          </a:p>
        </p:txBody>
      </p:sp>
    </p:spTree>
    <p:extLst>
      <p:ext uri="{BB962C8B-B14F-4D97-AF65-F5344CB8AC3E}">
        <p14:creationId xmlns:p14="http://schemas.microsoft.com/office/powerpoint/2010/main" val="2215135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235F-B53C-6C1B-D00B-E421EB2422F4}"/>
              </a:ext>
            </a:extLst>
          </p:cNvPr>
          <p:cNvSpPr>
            <a:spLocks noGrp="1"/>
          </p:cNvSpPr>
          <p:nvPr>
            <p:ph type="title"/>
          </p:nvPr>
        </p:nvSpPr>
        <p:spPr>
          <a:xfrm>
            <a:off x="438150" y="642144"/>
            <a:ext cx="9559925" cy="1017588"/>
          </a:xfrm>
        </p:spPr>
        <p:txBody>
          <a:bodyPr/>
          <a:lstStyle/>
          <a:p>
            <a:r>
              <a:rPr lang="en-GB" b="1" dirty="0">
                <a:effectLst>
                  <a:outerShdw blurRad="38100" dist="38100" dir="2700000" algn="tl">
                    <a:srgbClr val="000000">
                      <a:alpha val="43137"/>
                    </a:srgbClr>
                  </a:outerShdw>
                </a:effectLst>
              </a:rPr>
              <a:t>Six risks at the intersection of fuel poverty, climate change and decarbonisation</a:t>
            </a:r>
            <a:br>
              <a:rPr lang="en-GB" b="1" dirty="0">
                <a:effectLst>
                  <a:outerShdw blurRad="38100" dist="38100" dir="2700000" algn="tl">
                    <a:srgbClr val="000000">
                      <a:alpha val="43137"/>
                    </a:srgbClr>
                  </a:outerShdw>
                </a:effectLst>
              </a:rPr>
            </a:br>
            <a:endParaRPr lang="en-GB" b="1" dirty="0"/>
          </a:p>
        </p:txBody>
      </p:sp>
      <p:sp>
        <p:nvSpPr>
          <p:cNvPr id="3" name="Content Placeholder 2">
            <a:extLst>
              <a:ext uri="{FF2B5EF4-FFF2-40B4-BE49-F238E27FC236}">
                <a16:creationId xmlns:a16="http://schemas.microsoft.com/office/drawing/2014/main" id="{3D8CEBF3-CC28-BC91-A68E-C1A4994C8C9F}"/>
              </a:ext>
            </a:extLst>
          </p:cNvPr>
          <p:cNvSpPr>
            <a:spLocks noGrp="1"/>
          </p:cNvSpPr>
          <p:nvPr>
            <p:ph idx="1"/>
          </p:nvPr>
        </p:nvSpPr>
        <p:spPr>
          <a:xfrm>
            <a:off x="447675" y="2369346"/>
            <a:ext cx="11296650" cy="2946796"/>
          </a:xfrm>
        </p:spPr>
        <p:txBody>
          <a:bodyPr/>
          <a:lstStyle/>
          <a:p>
            <a:pPr marL="514350" indent="-514350">
              <a:buFont typeface="+mj-lt"/>
              <a:buAutoNum type="arabicPeriod"/>
            </a:pPr>
            <a:r>
              <a:rPr lang="en-GB" dirty="0"/>
              <a:t>Decarbonisation overshadows and detracts from fuel poverty alleviation</a:t>
            </a:r>
          </a:p>
          <a:p>
            <a:pPr marL="514350" indent="-514350">
              <a:buFont typeface="+mj-lt"/>
              <a:buAutoNum type="arabicPeriod"/>
            </a:pPr>
            <a:endParaRPr lang="en-GB" sz="2000" dirty="0"/>
          </a:p>
          <a:p>
            <a:pPr marL="514350" indent="-514350">
              <a:buFont typeface="+mj-lt"/>
              <a:buAutoNum type="arabicPeriod"/>
            </a:pPr>
            <a:r>
              <a:rPr lang="en-GB" dirty="0"/>
              <a:t>Fuel poverty research does not take account of adaptation to a changing climate</a:t>
            </a:r>
          </a:p>
          <a:p>
            <a:pPr marL="514350" indent="-514350">
              <a:buFont typeface="+mj-lt"/>
              <a:buAutoNum type="arabicPeriod"/>
            </a:pPr>
            <a:endParaRPr lang="en-GB" sz="2000" dirty="0"/>
          </a:p>
          <a:p>
            <a:pPr marL="514350" indent="-514350">
              <a:buFont typeface="+mj-lt"/>
              <a:buAutoNum type="arabicPeriod"/>
            </a:pPr>
            <a:r>
              <a:rPr lang="en-GB" dirty="0"/>
              <a:t>The transition away from gas results in higher costs and more fuel poverty</a:t>
            </a:r>
          </a:p>
        </p:txBody>
      </p:sp>
      <p:sp>
        <p:nvSpPr>
          <p:cNvPr id="4" name="Title 1">
            <a:extLst>
              <a:ext uri="{FF2B5EF4-FFF2-40B4-BE49-F238E27FC236}">
                <a16:creationId xmlns:a16="http://schemas.microsoft.com/office/drawing/2014/main" id="{82ABC7DE-46C0-F6C7-5489-284E4E9B64F3}"/>
              </a:ext>
            </a:extLst>
          </p:cNvPr>
          <p:cNvSpPr txBox="1">
            <a:spLocks/>
          </p:cNvSpPr>
          <p:nvPr/>
        </p:nvSpPr>
        <p:spPr bwMode="auto">
          <a:xfrm>
            <a:off x="6848475" y="1150938"/>
            <a:ext cx="3533775" cy="6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br>
              <a:rPr lang="en-GB" b="1" kern="0" dirty="0">
                <a:effectLst>
                  <a:outerShdw blurRad="38100" dist="38100" dir="2700000" algn="tl">
                    <a:srgbClr val="000000">
                      <a:alpha val="43137"/>
                    </a:srgbClr>
                  </a:outerShdw>
                </a:effectLst>
              </a:rPr>
            </a:br>
            <a:r>
              <a:rPr lang="en-GB" sz="2800" b="1" kern="0" dirty="0"/>
              <a:t>Sheriff </a:t>
            </a:r>
            <a:r>
              <a:rPr lang="en-GB" sz="2800" b="1" i="1" kern="0" dirty="0"/>
              <a:t>et al </a:t>
            </a:r>
            <a:r>
              <a:rPr lang="en-GB" sz="2800" b="1" kern="0" dirty="0"/>
              <a:t>(2022)</a:t>
            </a:r>
            <a:endParaRPr lang="en-GB" b="1" kern="0" dirty="0"/>
          </a:p>
        </p:txBody>
      </p:sp>
    </p:spTree>
    <p:extLst>
      <p:ext uri="{BB962C8B-B14F-4D97-AF65-F5344CB8AC3E}">
        <p14:creationId xmlns:p14="http://schemas.microsoft.com/office/powerpoint/2010/main" val="28888984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C508E-E2D6-D163-B905-E1E922294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056B0-A4F3-3ED4-E3BB-3CEA8888C7E2}"/>
              </a:ext>
            </a:extLst>
          </p:cNvPr>
          <p:cNvSpPr>
            <a:spLocks noGrp="1"/>
          </p:cNvSpPr>
          <p:nvPr>
            <p:ph type="title"/>
          </p:nvPr>
        </p:nvSpPr>
        <p:spPr>
          <a:xfrm>
            <a:off x="438150" y="642144"/>
            <a:ext cx="9559925" cy="1017588"/>
          </a:xfrm>
        </p:spPr>
        <p:txBody>
          <a:bodyPr/>
          <a:lstStyle/>
          <a:p>
            <a:r>
              <a:rPr lang="en-GB" b="1" dirty="0">
                <a:effectLst>
                  <a:outerShdw blurRad="38100" dist="38100" dir="2700000" algn="tl">
                    <a:srgbClr val="000000">
                      <a:alpha val="43137"/>
                    </a:srgbClr>
                  </a:outerShdw>
                </a:effectLst>
              </a:rPr>
              <a:t>Six risks at the intersection of fuel poverty, climate change and decarbonisation</a:t>
            </a:r>
            <a:br>
              <a:rPr lang="en-GB" b="1" dirty="0">
                <a:effectLst>
                  <a:outerShdw blurRad="38100" dist="38100" dir="2700000" algn="tl">
                    <a:srgbClr val="000000">
                      <a:alpha val="43137"/>
                    </a:srgbClr>
                  </a:outerShdw>
                </a:effectLst>
              </a:rPr>
            </a:br>
            <a:endParaRPr lang="en-GB" b="1" dirty="0"/>
          </a:p>
        </p:txBody>
      </p:sp>
      <p:sp>
        <p:nvSpPr>
          <p:cNvPr id="3" name="Content Placeholder 2">
            <a:extLst>
              <a:ext uri="{FF2B5EF4-FFF2-40B4-BE49-F238E27FC236}">
                <a16:creationId xmlns:a16="http://schemas.microsoft.com/office/drawing/2014/main" id="{018D7E4B-3BDC-3074-0C32-1A82C204B0B2}"/>
              </a:ext>
            </a:extLst>
          </p:cNvPr>
          <p:cNvSpPr>
            <a:spLocks noGrp="1"/>
          </p:cNvSpPr>
          <p:nvPr>
            <p:ph idx="1"/>
          </p:nvPr>
        </p:nvSpPr>
        <p:spPr>
          <a:xfrm>
            <a:off x="438150" y="2483646"/>
            <a:ext cx="11296650" cy="2946796"/>
          </a:xfrm>
        </p:spPr>
        <p:txBody>
          <a:bodyPr/>
          <a:lstStyle/>
          <a:p>
            <a:pPr marL="514350" indent="-514350">
              <a:buFont typeface="+mj-lt"/>
              <a:buAutoNum type="arabicPeriod" startAt="4"/>
            </a:pPr>
            <a:r>
              <a:rPr lang="en-GB" dirty="0"/>
              <a:t>The development of renewable energy has limited impact on fuel poverty</a:t>
            </a:r>
          </a:p>
          <a:p>
            <a:pPr marL="457200" indent="-457200">
              <a:buFont typeface="+mj-lt"/>
              <a:buAutoNum type="arabicPeriod" startAt="4"/>
            </a:pPr>
            <a:endParaRPr lang="en-GB" sz="2000" dirty="0"/>
          </a:p>
          <a:p>
            <a:pPr marL="514350" indent="-514350">
              <a:buFont typeface="+mj-lt"/>
              <a:buAutoNum type="arabicPeriod" startAt="4"/>
            </a:pPr>
            <a:r>
              <a:rPr lang="en-GB" dirty="0"/>
              <a:t>Approaches to decarbonisation overlook existing inequalities</a:t>
            </a:r>
          </a:p>
          <a:p>
            <a:pPr marL="457200" indent="-457200">
              <a:buFont typeface="+mj-lt"/>
              <a:buAutoNum type="arabicPeriod" startAt="4"/>
            </a:pPr>
            <a:endParaRPr lang="en-GB" sz="2000" dirty="0"/>
          </a:p>
          <a:p>
            <a:pPr marL="514350" indent="-514350">
              <a:buFont typeface="+mj-lt"/>
              <a:buAutoNum type="arabicPeriod" startAt="4"/>
            </a:pPr>
            <a:r>
              <a:rPr lang="en-GB" dirty="0"/>
              <a:t>Ignoring energy practices could deepen fuel poverty, but relying on them could disempower householders</a:t>
            </a:r>
          </a:p>
        </p:txBody>
      </p:sp>
      <p:sp>
        <p:nvSpPr>
          <p:cNvPr id="4" name="Title 1">
            <a:extLst>
              <a:ext uri="{FF2B5EF4-FFF2-40B4-BE49-F238E27FC236}">
                <a16:creationId xmlns:a16="http://schemas.microsoft.com/office/drawing/2014/main" id="{5F44C06F-8186-64BB-8C1C-6F46431F3FF9}"/>
              </a:ext>
            </a:extLst>
          </p:cNvPr>
          <p:cNvSpPr txBox="1">
            <a:spLocks/>
          </p:cNvSpPr>
          <p:nvPr/>
        </p:nvSpPr>
        <p:spPr bwMode="auto">
          <a:xfrm>
            <a:off x="6848475" y="1150938"/>
            <a:ext cx="3533775" cy="6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br>
              <a:rPr lang="en-GB" b="1" kern="0" dirty="0">
                <a:effectLst>
                  <a:outerShdw blurRad="38100" dist="38100" dir="2700000" algn="tl">
                    <a:srgbClr val="000000">
                      <a:alpha val="43137"/>
                    </a:srgbClr>
                  </a:outerShdw>
                </a:effectLst>
              </a:rPr>
            </a:br>
            <a:r>
              <a:rPr lang="en-GB" sz="2800" b="1" kern="0" dirty="0"/>
              <a:t>Sheriff </a:t>
            </a:r>
            <a:r>
              <a:rPr lang="en-GB" sz="2800" b="1" i="1" kern="0" dirty="0"/>
              <a:t>et al </a:t>
            </a:r>
            <a:r>
              <a:rPr lang="en-GB" sz="2800" b="1" kern="0" dirty="0"/>
              <a:t>(2022)</a:t>
            </a:r>
            <a:endParaRPr lang="en-GB" b="1" kern="0" dirty="0"/>
          </a:p>
        </p:txBody>
      </p:sp>
    </p:spTree>
    <p:extLst>
      <p:ext uri="{BB962C8B-B14F-4D97-AF65-F5344CB8AC3E}">
        <p14:creationId xmlns:p14="http://schemas.microsoft.com/office/powerpoint/2010/main" val="817021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FC929-0925-9E41-452F-2903848DE7F3}"/>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51DBFBF1-F01B-777C-5323-F268C289F104}"/>
              </a:ext>
            </a:extLst>
          </p:cNvPr>
          <p:cNvSpPr>
            <a:spLocks noGrp="1" noChangeArrowheads="1"/>
          </p:cNvSpPr>
          <p:nvPr>
            <p:ph type="ctrTitle"/>
          </p:nvPr>
        </p:nvSpPr>
        <p:spPr>
          <a:xfrm>
            <a:off x="219855" y="1148903"/>
            <a:ext cx="9461355" cy="1601787"/>
          </a:xfrm>
          <a:noFill/>
        </p:spPr>
        <p:txBody>
          <a:bodyPr anchor="t"/>
          <a:lstStyle/>
          <a:p>
            <a:pPr algn="l"/>
            <a:r>
              <a:rPr lang="en-GB" altLang="en-US" b="1" dirty="0">
                <a:solidFill>
                  <a:srgbClr val="092869"/>
                </a:solidFill>
                <a:effectLst>
                  <a:outerShdw blurRad="38100" dist="38100" dir="2700000" algn="tl">
                    <a:srgbClr val="000000">
                      <a:alpha val="43137"/>
                    </a:srgbClr>
                  </a:outerShdw>
                </a:effectLst>
                <a:ea typeface="ＭＳ Ｐゴシック" panose="020B0600070205080204" pitchFamily="34" charset="-128"/>
              </a:rPr>
              <a:t>Fuel Poverty and Sustainability: Cautionary Reflections</a:t>
            </a:r>
          </a:p>
        </p:txBody>
      </p:sp>
      <p:sp>
        <p:nvSpPr>
          <p:cNvPr id="14339" name="Rectangle 3">
            <a:extLst>
              <a:ext uri="{FF2B5EF4-FFF2-40B4-BE49-F238E27FC236}">
                <a16:creationId xmlns:a16="http://schemas.microsoft.com/office/drawing/2014/main" id="{69847615-8F43-527B-8541-886FEEBFEDA9}"/>
              </a:ext>
            </a:extLst>
          </p:cNvPr>
          <p:cNvSpPr>
            <a:spLocks noGrp="1" noChangeArrowheads="1"/>
          </p:cNvSpPr>
          <p:nvPr>
            <p:ph type="subTitle" idx="1"/>
          </p:nvPr>
        </p:nvSpPr>
        <p:spPr>
          <a:xfrm>
            <a:off x="2697481" y="3108773"/>
            <a:ext cx="7680959" cy="998538"/>
          </a:xfrm>
        </p:spPr>
        <p:txBody>
          <a:bodyPr/>
          <a:lstStyle/>
          <a:p>
            <a:pPr algn="l"/>
            <a:r>
              <a:rPr lang="en-GB" altLang="en-US" sz="4800" b="1" i="1" dirty="0">
                <a:solidFill>
                  <a:srgbClr val="092869"/>
                </a:solidFill>
                <a:effectLst>
                  <a:outerShdw blurRad="38100" dist="38100" dir="2700000" algn="tl">
                    <a:srgbClr val="000000">
                      <a:alpha val="43137"/>
                    </a:srgbClr>
                  </a:outerShdw>
                </a:effectLst>
                <a:ea typeface="ＭＳ Ｐゴシック" panose="020B0600070205080204" pitchFamily="34" charset="-128"/>
              </a:rPr>
              <a:t>Which is it to be? </a:t>
            </a:r>
          </a:p>
          <a:p>
            <a:pPr algn="l"/>
            <a:r>
              <a:rPr lang="en-GB" altLang="en-US" sz="4800" b="1" i="1" dirty="0" err="1">
                <a:solidFill>
                  <a:srgbClr val="092869"/>
                </a:solidFill>
                <a:effectLst>
                  <a:outerShdw blurRad="38100" dist="38100" dir="2700000" algn="tl">
                    <a:srgbClr val="000000">
                      <a:alpha val="43137"/>
                    </a:srgbClr>
                  </a:outerShdw>
                </a:effectLst>
                <a:ea typeface="ＭＳ Ｐゴシック" panose="020B0600070205080204" pitchFamily="34" charset="-128"/>
              </a:rPr>
              <a:t>Superpolicy</a:t>
            </a:r>
            <a:r>
              <a:rPr lang="en-GB" altLang="en-US" sz="4800" b="1" i="1" dirty="0">
                <a:solidFill>
                  <a:srgbClr val="092869"/>
                </a:solidFill>
                <a:effectLst>
                  <a:outerShdw blurRad="38100" dist="38100" dir="2700000" algn="tl">
                    <a:srgbClr val="000000">
                      <a:alpha val="43137"/>
                    </a:srgbClr>
                  </a:outerShdw>
                </a:effectLst>
                <a:ea typeface="ＭＳ Ｐゴシック" panose="020B0600070205080204" pitchFamily="34" charset="-128"/>
              </a:rPr>
              <a:t> or</a:t>
            </a:r>
          </a:p>
          <a:p>
            <a:pPr algn="l"/>
            <a:r>
              <a:rPr lang="en-GB" altLang="en-US" sz="4800" b="1" i="1" dirty="0">
                <a:solidFill>
                  <a:srgbClr val="092869"/>
                </a:solidFill>
                <a:effectLst>
                  <a:outerShdw blurRad="38100" dist="38100" dir="2700000" algn="tl">
                    <a:srgbClr val="000000">
                      <a:alpha val="43137"/>
                    </a:srgbClr>
                  </a:outerShdw>
                </a:effectLst>
                <a:ea typeface="ＭＳ Ｐゴシック" panose="020B0600070205080204" pitchFamily="34" charset="-128"/>
              </a:rPr>
              <a:t>Policy-omnishambles? </a:t>
            </a:r>
          </a:p>
        </p:txBody>
      </p:sp>
    </p:spTree>
    <p:extLst>
      <p:ext uri="{BB962C8B-B14F-4D97-AF65-F5344CB8AC3E}">
        <p14:creationId xmlns:p14="http://schemas.microsoft.com/office/powerpoint/2010/main" val="3264188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5782" y="60452"/>
            <a:ext cx="4260691" cy="5969796"/>
            <a:chOff x="0" y="0"/>
            <a:chExt cx="4393440" cy="6051040"/>
          </a:xfrm>
        </p:grpSpPr>
        <p:pic>
          <p:nvPicPr>
            <p:cNvPr id="4" name="Picture 3"/>
            <p:cNvPicPr>
              <a:picLocks noChangeAspect="1"/>
            </p:cNvPicPr>
            <p:nvPr/>
          </p:nvPicPr>
          <p:blipFill>
            <a:blip r:embed="rId2"/>
            <a:stretch>
              <a:fillRect/>
            </a:stretch>
          </p:blipFill>
          <p:spPr>
            <a:xfrm>
              <a:off x="0" y="0"/>
              <a:ext cx="4393440" cy="6051040"/>
            </a:xfrm>
            <a:prstGeom prst="rect">
              <a:avLst/>
            </a:prstGeom>
          </p:spPr>
        </p:pic>
        <p:sp>
          <p:nvSpPr>
            <p:cNvPr id="5" name="TextBox 4"/>
            <p:cNvSpPr txBox="1"/>
            <p:nvPr/>
          </p:nvSpPr>
          <p:spPr>
            <a:xfrm>
              <a:off x="98957" y="525"/>
              <a:ext cx="788806" cy="461665"/>
            </a:xfrm>
            <a:prstGeom prst="rect">
              <a:avLst/>
            </a:prstGeom>
            <a:solidFill>
              <a:srgbClr val="002060"/>
            </a:solidFill>
            <a:ln>
              <a:solidFill>
                <a:schemeClr val="tx1"/>
              </a:solidFill>
            </a:ln>
          </p:spPr>
          <p:txBody>
            <a:bodyPr wrap="none" rtlCol="0">
              <a:spAutoFit/>
            </a:bodyPr>
            <a:lstStyle/>
            <a:p>
              <a:r>
                <a:rPr lang="en-GB" b="1" dirty="0">
                  <a:effectLst>
                    <a:outerShdw blurRad="38100" dist="38100" dir="2700000" algn="tl">
                      <a:srgbClr val="000000">
                        <a:alpha val="43137"/>
                      </a:srgbClr>
                    </a:outerShdw>
                  </a:effectLst>
                </a:rPr>
                <a:t>2011</a:t>
              </a:r>
            </a:p>
          </p:txBody>
        </p:sp>
      </p:grpSp>
      <p:pic>
        <p:nvPicPr>
          <p:cNvPr id="8" name="Picture 7"/>
          <p:cNvPicPr>
            <a:picLocks noChangeAspect="1"/>
          </p:cNvPicPr>
          <p:nvPr/>
        </p:nvPicPr>
        <p:blipFill>
          <a:blip r:embed="rId3"/>
          <a:stretch>
            <a:fillRect/>
          </a:stretch>
        </p:blipFill>
        <p:spPr>
          <a:xfrm>
            <a:off x="1229964" y="60452"/>
            <a:ext cx="4260691" cy="5969796"/>
          </a:xfrm>
          <a:prstGeom prst="rect">
            <a:avLst/>
          </a:prstGeom>
        </p:spPr>
      </p:pic>
      <p:grpSp>
        <p:nvGrpSpPr>
          <p:cNvPr id="14" name="Group 13"/>
          <p:cNvGrpSpPr/>
          <p:nvPr/>
        </p:nvGrpSpPr>
        <p:grpSpPr>
          <a:xfrm>
            <a:off x="2043022" y="60452"/>
            <a:ext cx="4260691" cy="5969796"/>
            <a:chOff x="1536952" y="-18881"/>
            <a:chExt cx="4409594" cy="6174189"/>
          </a:xfrm>
        </p:grpSpPr>
        <p:pic>
          <p:nvPicPr>
            <p:cNvPr id="12" name="Picture 11"/>
            <p:cNvPicPr>
              <a:picLocks noChangeAspect="1"/>
            </p:cNvPicPr>
            <p:nvPr/>
          </p:nvPicPr>
          <p:blipFill>
            <a:blip r:embed="rId4"/>
            <a:stretch>
              <a:fillRect/>
            </a:stretch>
          </p:blipFill>
          <p:spPr>
            <a:xfrm>
              <a:off x="1536952" y="-18881"/>
              <a:ext cx="4409594" cy="6174189"/>
            </a:xfrm>
            <a:prstGeom prst="rect">
              <a:avLst/>
            </a:prstGeom>
            <a:ln w="3175">
              <a:noFill/>
            </a:ln>
          </p:spPr>
        </p:pic>
        <p:sp>
          <p:nvSpPr>
            <p:cNvPr id="13" name="TextBox 12"/>
            <p:cNvSpPr txBox="1"/>
            <p:nvPr/>
          </p:nvSpPr>
          <p:spPr>
            <a:xfrm>
              <a:off x="1635387" y="494277"/>
              <a:ext cx="800219" cy="461665"/>
            </a:xfrm>
            <a:prstGeom prst="rect">
              <a:avLst/>
            </a:prstGeom>
            <a:solidFill>
              <a:srgbClr val="002060"/>
            </a:solidFill>
            <a:ln w="3175">
              <a:noFill/>
            </a:ln>
          </p:spPr>
          <p:txBody>
            <a:bodyPr wrap="none" rtlCol="0">
              <a:spAutoFit/>
            </a:bodyPr>
            <a:lstStyle/>
            <a:p>
              <a:r>
                <a:rPr lang="en-GB" b="1" dirty="0">
                  <a:effectLst>
                    <a:outerShdw blurRad="38100" dist="38100" dir="2700000" algn="tl">
                      <a:srgbClr val="000000">
                        <a:alpha val="43137"/>
                      </a:srgbClr>
                    </a:outerShdw>
                  </a:effectLst>
                </a:rPr>
                <a:t>2016</a:t>
              </a:r>
            </a:p>
          </p:txBody>
        </p:sp>
      </p:grpSp>
      <p:pic>
        <p:nvPicPr>
          <p:cNvPr id="15" name="Picture 14"/>
          <p:cNvPicPr>
            <a:picLocks noChangeAspect="1"/>
          </p:cNvPicPr>
          <p:nvPr/>
        </p:nvPicPr>
        <p:blipFill>
          <a:blip r:embed="rId5"/>
          <a:stretch>
            <a:fillRect/>
          </a:stretch>
        </p:blipFill>
        <p:spPr>
          <a:xfrm>
            <a:off x="3073150" y="41825"/>
            <a:ext cx="4260691" cy="5988423"/>
          </a:xfrm>
          <a:prstGeom prst="rect">
            <a:avLst/>
          </a:prstGeom>
          <a:ln w="3175">
            <a:noFill/>
          </a:ln>
        </p:spPr>
      </p:pic>
      <p:pic>
        <p:nvPicPr>
          <p:cNvPr id="16" name="Picture 15"/>
          <p:cNvPicPr>
            <a:picLocks noChangeAspect="1"/>
          </p:cNvPicPr>
          <p:nvPr/>
        </p:nvPicPr>
        <p:blipFill>
          <a:blip r:embed="rId6"/>
          <a:stretch>
            <a:fillRect/>
          </a:stretch>
        </p:blipFill>
        <p:spPr>
          <a:xfrm>
            <a:off x="3751658" y="41824"/>
            <a:ext cx="4260691" cy="5969797"/>
          </a:xfrm>
          <a:prstGeom prst="rect">
            <a:avLst/>
          </a:prstGeom>
        </p:spPr>
      </p:pic>
      <p:grpSp>
        <p:nvGrpSpPr>
          <p:cNvPr id="25" name="Group 24"/>
          <p:cNvGrpSpPr/>
          <p:nvPr/>
        </p:nvGrpSpPr>
        <p:grpSpPr>
          <a:xfrm>
            <a:off x="4537837" y="0"/>
            <a:ext cx="3786326" cy="6030248"/>
            <a:chOff x="4537837" y="0"/>
            <a:chExt cx="3786326" cy="6030248"/>
          </a:xfrm>
        </p:grpSpPr>
        <p:pic>
          <p:nvPicPr>
            <p:cNvPr id="17" name="Picture 16"/>
            <p:cNvPicPr>
              <a:picLocks noChangeAspect="1"/>
            </p:cNvPicPr>
            <p:nvPr/>
          </p:nvPicPr>
          <p:blipFill>
            <a:blip r:embed="rId7"/>
            <a:stretch>
              <a:fillRect/>
            </a:stretch>
          </p:blipFill>
          <p:spPr>
            <a:xfrm>
              <a:off x="4537837" y="0"/>
              <a:ext cx="3786326" cy="6030248"/>
            </a:xfrm>
            <a:prstGeom prst="rect">
              <a:avLst/>
            </a:prstGeom>
          </p:spPr>
        </p:pic>
        <p:sp>
          <p:nvSpPr>
            <p:cNvPr id="20" name="TextBox 19"/>
            <p:cNvSpPr txBox="1"/>
            <p:nvPr/>
          </p:nvSpPr>
          <p:spPr>
            <a:xfrm>
              <a:off x="4828156" y="942200"/>
              <a:ext cx="800219" cy="461665"/>
            </a:xfrm>
            <a:prstGeom prst="rect">
              <a:avLst/>
            </a:prstGeom>
            <a:solidFill>
              <a:srgbClr val="002060"/>
            </a:solidFill>
            <a:ln w="3175">
              <a:noFill/>
            </a:ln>
          </p:spPr>
          <p:txBody>
            <a:bodyPr wrap="none" rtlCol="0">
              <a:spAutoFit/>
            </a:bodyPr>
            <a:lstStyle/>
            <a:p>
              <a:r>
                <a:rPr lang="en-GB" b="1" dirty="0">
                  <a:effectLst>
                    <a:outerShdw blurRad="38100" dist="38100" dir="2700000" algn="tl">
                      <a:srgbClr val="000000">
                        <a:alpha val="43137"/>
                      </a:srgbClr>
                    </a:outerShdw>
                  </a:effectLst>
                </a:rPr>
                <a:t>2021</a:t>
              </a:r>
            </a:p>
          </p:txBody>
        </p:sp>
      </p:grpSp>
      <p:grpSp>
        <p:nvGrpSpPr>
          <p:cNvPr id="26" name="Group 25"/>
          <p:cNvGrpSpPr/>
          <p:nvPr/>
        </p:nvGrpSpPr>
        <p:grpSpPr>
          <a:xfrm>
            <a:off x="6166384" y="60453"/>
            <a:ext cx="3975143" cy="5951170"/>
            <a:chOff x="6166384" y="60453"/>
            <a:chExt cx="3975143" cy="5951170"/>
          </a:xfrm>
        </p:grpSpPr>
        <p:pic>
          <p:nvPicPr>
            <p:cNvPr id="21" name="Picture 20"/>
            <p:cNvPicPr>
              <a:picLocks noChangeAspect="1"/>
            </p:cNvPicPr>
            <p:nvPr/>
          </p:nvPicPr>
          <p:blipFill>
            <a:blip r:embed="rId8"/>
            <a:stretch>
              <a:fillRect/>
            </a:stretch>
          </p:blipFill>
          <p:spPr>
            <a:xfrm>
              <a:off x="6166384" y="60453"/>
              <a:ext cx="3975143" cy="5951170"/>
            </a:xfrm>
            <a:prstGeom prst="rect">
              <a:avLst/>
            </a:prstGeom>
          </p:spPr>
        </p:pic>
        <p:sp>
          <p:nvSpPr>
            <p:cNvPr id="24" name="TextBox 23"/>
            <p:cNvSpPr txBox="1"/>
            <p:nvPr/>
          </p:nvSpPr>
          <p:spPr>
            <a:xfrm>
              <a:off x="6431000" y="1407555"/>
              <a:ext cx="800219" cy="461665"/>
            </a:xfrm>
            <a:prstGeom prst="rect">
              <a:avLst/>
            </a:prstGeom>
            <a:solidFill>
              <a:srgbClr val="002060"/>
            </a:solidFill>
            <a:ln w="3175">
              <a:noFill/>
            </a:ln>
          </p:spPr>
          <p:txBody>
            <a:bodyPr wrap="none" rtlCol="0">
              <a:spAutoFit/>
            </a:bodyPr>
            <a:lstStyle/>
            <a:p>
              <a:r>
                <a:rPr lang="en-GB" b="1" dirty="0">
                  <a:effectLst>
                    <a:outerShdw blurRad="38100" dist="38100" dir="2700000" algn="tl">
                      <a:srgbClr val="000000">
                        <a:alpha val="43137"/>
                      </a:srgbClr>
                    </a:outerShdw>
                  </a:effectLst>
                </a:rPr>
                <a:t>2022</a:t>
              </a:r>
            </a:p>
          </p:txBody>
        </p:sp>
      </p:grpSp>
      <p:pic>
        <p:nvPicPr>
          <p:cNvPr id="27" name="Picture 26"/>
          <p:cNvPicPr>
            <a:picLocks noChangeAspect="1"/>
          </p:cNvPicPr>
          <p:nvPr/>
        </p:nvPicPr>
        <p:blipFill>
          <a:blip r:embed="rId9"/>
          <a:stretch>
            <a:fillRect/>
          </a:stretch>
        </p:blipFill>
        <p:spPr>
          <a:xfrm>
            <a:off x="7533820" y="46566"/>
            <a:ext cx="3975143" cy="5951170"/>
          </a:xfrm>
          <a:prstGeom prst="rect">
            <a:avLst/>
          </a:prstGeom>
        </p:spPr>
      </p:pic>
      <p:sp>
        <p:nvSpPr>
          <p:cNvPr id="2" name="Title 1">
            <a:extLst>
              <a:ext uri="{FF2B5EF4-FFF2-40B4-BE49-F238E27FC236}">
                <a16:creationId xmlns:a16="http://schemas.microsoft.com/office/drawing/2014/main" id="{0A64F6E5-8828-5FE1-C94E-19917F7938BC}"/>
              </a:ext>
            </a:extLst>
          </p:cNvPr>
          <p:cNvSpPr txBox="1">
            <a:spLocks/>
          </p:cNvSpPr>
          <p:nvPr/>
        </p:nvSpPr>
        <p:spPr>
          <a:xfrm>
            <a:off x="1977035" y="6105950"/>
            <a:ext cx="9531928" cy="705484"/>
          </a:xfrm>
          <a:prstGeom prst="rect">
            <a:avLst/>
          </a:prstGeom>
        </p:spPr>
        <p:txBody>
          <a:bodyPr/>
          <a:lstStyle>
            <a:lvl1pPr algn="l" rtl="0" eaLnBrk="1" fontAlgn="base" hangingPunct="1">
              <a:spcBef>
                <a:spcPct val="0"/>
              </a:spcBef>
              <a:spcAft>
                <a:spcPct val="0"/>
              </a:spcAft>
              <a:defRPr sz="36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GB" b="1" kern="0" dirty="0">
                <a:effectLst>
                  <a:outerShdw blurRad="38100" dist="38100" dir="2700000" algn="tl">
                    <a:srgbClr val="000000">
                      <a:alpha val="43137"/>
                    </a:srgbClr>
                  </a:outerShdw>
                </a:effectLst>
              </a:rPr>
              <a:t>Too Much Evidence? </a:t>
            </a:r>
          </a:p>
        </p:txBody>
      </p:sp>
      <p:grpSp>
        <p:nvGrpSpPr>
          <p:cNvPr id="3" name="Group 2">
            <a:extLst>
              <a:ext uri="{FF2B5EF4-FFF2-40B4-BE49-F238E27FC236}">
                <a16:creationId xmlns:a16="http://schemas.microsoft.com/office/drawing/2014/main" id="{FE5C5513-BB21-C738-F73A-118830FA238F}"/>
              </a:ext>
            </a:extLst>
          </p:cNvPr>
          <p:cNvGrpSpPr/>
          <p:nvPr/>
        </p:nvGrpSpPr>
        <p:grpSpPr>
          <a:xfrm>
            <a:off x="8440142" y="0"/>
            <a:ext cx="3975143" cy="5988423"/>
            <a:chOff x="8287790" y="0"/>
            <a:chExt cx="3975143" cy="5988423"/>
          </a:xfrm>
        </p:grpSpPr>
        <p:pic>
          <p:nvPicPr>
            <p:cNvPr id="28" name="Picture 27"/>
            <p:cNvPicPr>
              <a:picLocks noChangeAspect="1"/>
            </p:cNvPicPr>
            <p:nvPr/>
          </p:nvPicPr>
          <p:blipFill>
            <a:blip r:embed="rId10"/>
            <a:stretch>
              <a:fillRect/>
            </a:stretch>
          </p:blipFill>
          <p:spPr>
            <a:xfrm>
              <a:off x="8287790" y="0"/>
              <a:ext cx="3975143" cy="5988423"/>
            </a:xfrm>
            <a:prstGeom prst="rect">
              <a:avLst/>
            </a:prstGeom>
            <a:ln w="15875">
              <a:solidFill>
                <a:schemeClr val="accent1"/>
              </a:solidFill>
            </a:ln>
          </p:spPr>
        </p:pic>
        <p:sp>
          <p:nvSpPr>
            <p:cNvPr id="7" name="TextBox 6">
              <a:extLst>
                <a:ext uri="{FF2B5EF4-FFF2-40B4-BE49-F238E27FC236}">
                  <a16:creationId xmlns:a16="http://schemas.microsoft.com/office/drawing/2014/main" id="{8B602C61-9291-CC4B-60DC-E01F858ABA67}"/>
                </a:ext>
              </a:extLst>
            </p:cNvPr>
            <p:cNvSpPr txBox="1"/>
            <p:nvPr/>
          </p:nvSpPr>
          <p:spPr>
            <a:xfrm>
              <a:off x="8716234" y="1869220"/>
              <a:ext cx="800219" cy="461665"/>
            </a:xfrm>
            <a:prstGeom prst="rect">
              <a:avLst/>
            </a:prstGeom>
            <a:solidFill>
              <a:srgbClr val="002060"/>
            </a:solidFill>
            <a:ln w="3175">
              <a:noFill/>
            </a:ln>
          </p:spPr>
          <p:txBody>
            <a:bodyPr wrap="none" rtlCol="0">
              <a:spAutoFit/>
            </a:bodyPr>
            <a:lstStyle/>
            <a:p>
              <a:r>
                <a:rPr lang="en-GB" b="1" dirty="0">
                  <a:effectLst>
                    <a:outerShdw blurRad="38100" dist="38100" dir="2700000" algn="tl">
                      <a:srgbClr val="000000">
                        <a:alpha val="43137"/>
                      </a:srgbClr>
                    </a:outerShdw>
                  </a:effectLst>
                </a:rPr>
                <a:t>2023</a:t>
              </a:r>
            </a:p>
          </p:txBody>
        </p:sp>
      </p:grpSp>
    </p:spTree>
    <p:extLst>
      <p:ext uri="{BB962C8B-B14F-4D97-AF65-F5344CB8AC3E}">
        <p14:creationId xmlns:p14="http://schemas.microsoft.com/office/powerpoint/2010/main" val="382968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6275" y="1830516"/>
            <a:ext cx="10153870" cy="3970318"/>
          </a:xfrm>
          <a:prstGeom prst="rect">
            <a:avLst/>
          </a:prstGeom>
        </p:spPr>
        <p:txBody>
          <a:bodyPr wrap="square">
            <a:spAutoFit/>
          </a:bodyPr>
          <a:lstStyle/>
          <a:p>
            <a:r>
              <a:rPr lang="en-GB" sz="2800" i="1" dirty="0">
                <a:solidFill>
                  <a:srgbClr val="002060"/>
                </a:solidFill>
              </a:rPr>
              <a:t>“The issue of fuel poverty goes beyond solely supplying power</a:t>
            </a:r>
          </a:p>
          <a:p>
            <a:r>
              <a:rPr lang="en-GB" sz="2800" i="1" dirty="0">
                <a:solidFill>
                  <a:srgbClr val="002060"/>
                </a:solidFill>
              </a:rPr>
              <a:t>  for equipment and the achievement of warm indoor temperatures… </a:t>
            </a:r>
          </a:p>
          <a:p>
            <a:endParaRPr lang="en-GB" sz="2800" i="1" dirty="0">
              <a:solidFill>
                <a:srgbClr val="002060"/>
              </a:solidFill>
            </a:endParaRPr>
          </a:p>
          <a:p>
            <a:r>
              <a:rPr lang="en-GB" sz="2800" i="1" dirty="0">
                <a:solidFill>
                  <a:srgbClr val="002060"/>
                </a:solidFill>
              </a:rPr>
              <a:t>“The factors that cause fuel poverty are reflective of inequalities…</a:t>
            </a:r>
          </a:p>
          <a:p>
            <a:endParaRPr lang="en-GB" sz="2800" i="1" dirty="0">
              <a:solidFill>
                <a:srgbClr val="002060"/>
              </a:solidFill>
            </a:endParaRPr>
          </a:p>
          <a:p>
            <a:r>
              <a:rPr lang="en-GB" sz="2800" i="1" dirty="0">
                <a:solidFill>
                  <a:srgbClr val="002060"/>
                </a:solidFill>
              </a:rPr>
              <a:t>“Fuel poverty leads to reduction in people’s physical health and </a:t>
            </a:r>
          </a:p>
          <a:p>
            <a:r>
              <a:rPr lang="en-GB" sz="2800" i="1" dirty="0">
                <a:solidFill>
                  <a:srgbClr val="002060"/>
                </a:solidFill>
              </a:rPr>
              <a:t>  mental health which can impact on their ability to learn or work..</a:t>
            </a:r>
          </a:p>
          <a:p>
            <a:endParaRPr lang="en-GB" sz="2800" i="1" dirty="0">
              <a:solidFill>
                <a:srgbClr val="002060"/>
              </a:solidFill>
            </a:endParaRPr>
          </a:p>
          <a:p>
            <a:r>
              <a:rPr lang="en-GB" sz="2800" i="1" dirty="0">
                <a:solidFill>
                  <a:srgbClr val="002060"/>
                </a:solidFill>
              </a:rPr>
              <a:t>“Fuel poverty has a direct impact on our vital health services…”</a:t>
            </a:r>
          </a:p>
        </p:txBody>
      </p:sp>
      <p:pic>
        <p:nvPicPr>
          <p:cNvPr id="7" name="Picture 6"/>
          <p:cNvPicPr>
            <a:picLocks noChangeAspect="1"/>
          </p:cNvPicPr>
          <p:nvPr/>
        </p:nvPicPr>
        <p:blipFill>
          <a:blip r:embed="rId2"/>
          <a:stretch>
            <a:fillRect/>
          </a:stretch>
        </p:blipFill>
        <p:spPr>
          <a:xfrm>
            <a:off x="96982" y="568036"/>
            <a:ext cx="2169293" cy="3247639"/>
          </a:xfrm>
          <a:prstGeom prst="rect">
            <a:avLst/>
          </a:prstGeom>
          <a:ln>
            <a:solidFill>
              <a:srgbClr val="002060"/>
            </a:solidFill>
          </a:ln>
        </p:spPr>
      </p:pic>
      <p:sp>
        <p:nvSpPr>
          <p:cNvPr id="8" name="TextBox 7"/>
          <p:cNvSpPr txBox="1"/>
          <p:nvPr/>
        </p:nvSpPr>
        <p:spPr>
          <a:xfrm>
            <a:off x="2349405" y="797008"/>
            <a:ext cx="3082895" cy="646331"/>
          </a:xfrm>
          <a:prstGeom prst="rect">
            <a:avLst/>
          </a:prstGeom>
          <a:noFill/>
        </p:spPr>
        <p:txBody>
          <a:bodyPr wrap="none" rtlCol="0">
            <a:spAutoFit/>
          </a:bodyPr>
          <a:lstStyle/>
          <a:p>
            <a:r>
              <a:rPr lang="en-GB" sz="3600" b="1" dirty="0">
                <a:solidFill>
                  <a:srgbClr val="002060"/>
                </a:solidFill>
                <a:effectLst>
                  <a:outerShdw blurRad="38100" dist="38100" dir="2700000" algn="tl">
                    <a:srgbClr val="000000">
                      <a:alpha val="43137"/>
                    </a:srgbClr>
                  </a:outerShdw>
                </a:effectLst>
                <a:latin typeface="+mj-lt"/>
              </a:rPr>
              <a:t>Conclusions</a:t>
            </a:r>
            <a:r>
              <a:rPr lang="en-GB" sz="3600" dirty="0">
                <a:solidFill>
                  <a:srgbClr val="002060"/>
                </a:solidFill>
                <a:latin typeface="+mj-lt"/>
              </a:rPr>
              <a:t> </a:t>
            </a:r>
          </a:p>
        </p:txBody>
      </p:sp>
    </p:spTree>
    <p:extLst>
      <p:ext uri="{BB962C8B-B14F-4D97-AF65-F5344CB8AC3E}">
        <p14:creationId xmlns:p14="http://schemas.microsoft.com/office/powerpoint/2010/main" val="304548514"/>
      </p:ext>
    </p:extLst>
  </p:cSld>
  <p:clrMapOvr>
    <a:masterClrMapping/>
  </p:clrMapOvr>
  <mc:AlternateContent xmlns:mc="http://schemas.openxmlformats.org/markup-compatibility/2006" xmlns:p14="http://schemas.microsoft.com/office/powerpoint/2010/main">
    <mc:Choice Requires="p14">
      <p:transition spd="slow" p14:dur="2000">
        <p:randomBar/>
      </p:transition>
    </mc:Choice>
    <mc:Fallback xmlns="">
      <p:transition spd="slow">
        <p:randomBa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D123-1F2A-46BA-2456-0F5F30DF4F41}"/>
              </a:ext>
            </a:extLst>
          </p:cNvPr>
          <p:cNvSpPr>
            <a:spLocks noGrp="1"/>
          </p:cNvSpPr>
          <p:nvPr>
            <p:ph type="title"/>
          </p:nvPr>
        </p:nvSpPr>
        <p:spPr>
          <a:xfrm>
            <a:off x="2607204" y="238125"/>
            <a:ext cx="8575675" cy="1017588"/>
          </a:xfrm>
        </p:spPr>
        <p:txBody>
          <a:bodyPr/>
          <a:lstStyle/>
          <a:p>
            <a:r>
              <a:rPr lang="en-GB" b="1" dirty="0">
                <a:solidFill>
                  <a:srgbClr val="002060"/>
                </a:solidFill>
                <a:effectLst>
                  <a:outerShdw blurRad="38100" dist="38100" dir="2700000" algn="tl">
                    <a:srgbClr val="000000">
                      <a:alpha val="43137"/>
                    </a:srgbClr>
                  </a:outerShdw>
                </a:effectLst>
              </a:rPr>
              <a:t>Too Little Action?</a:t>
            </a:r>
          </a:p>
        </p:txBody>
      </p:sp>
      <p:sp>
        <p:nvSpPr>
          <p:cNvPr id="3" name="Content Placeholder 2">
            <a:extLst>
              <a:ext uri="{FF2B5EF4-FFF2-40B4-BE49-F238E27FC236}">
                <a16:creationId xmlns:a16="http://schemas.microsoft.com/office/drawing/2014/main" id="{0F0F4A48-D194-463B-B242-5AEFBFA27D51}"/>
              </a:ext>
            </a:extLst>
          </p:cNvPr>
          <p:cNvSpPr>
            <a:spLocks noGrp="1"/>
          </p:cNvSpPr>
          <p:nvPr>
            <p:ph idx="1"/>
          </p:nvPr>
        </p:nvSpPr>
        <p:spPr>
          <a:xfrm>
            <a:off x="2607204" y="1541463"/>
            <a:ext cx="8950325" cy="3276600"/>
          </a:xfrm>
        </p:spPr>
        <p:txBody>
          <a:bodyPr/>
          <a:lstStyle/>
          <a:p>
            <a:pPr marL="0" indent="0">
              <a:buNone/>
            </a:pPr>
            <a:r>
              <a:rPr lang="en-GB" i="1" dirty="0">
                <a:solidFill>
                  <a:srgbClr val="002060"/>
                </a:solidFill>
                <a:latin typeface="Times" panose="02020603050405020304" pitchFamily="18" charset="0"/>
                <a:cs typeface="Times" panose="02020603050405020304" pitchFamily="18" charset="0"/>
              </a:rPr>
              <a:t>“Most studies in this review reported that financial support interventions for fuel poverty have positive impacts on thermal comfort, health, and wellbeing of recipients… Financial support interventions are not the sole solution to fuel poverty and would not totally eradicate fuel poverty. However, they have provided relief and comfort to recipients in terms of mental and physical wellbeing, and the current evidence base supports their implementation with robust evaluations to better understand the cost effectiveness and long-term impacts in the future.”</a:t>
            </a:r>
          </a:p>
        </p:txBody>
      </p:sp>
      <p:pic>
        <p:nvPicPr>
          <p:cNvPr id="6" name="Picture 5">
            <a:extLst>
              <a:ext uri="{FF2B5EF4-FFF2-40B4-BE49-F238E27FC236}">
                <a16:creationId xmlns:a16="http://schemas.microsoft.com/office/drawing/2014/main" id="{58EAB527-54C1-40F0-E64C-70CEBDD5375E}"/>
              </a:ext>
            </a:extLst>
          </p:cNvPr>
          <p:cNvPicPr>
            <a:picLocks noChangeAspect="1"/>
          </p:cNvPicPr>
          <p:nvPr/>
        </p:nvPicPr>
        <p:blipFill>
          <a:blip r:embed="rId2"/>
          <a:stretch>
            <a:fillRect/>
          </a:stretch>
        </p:blipFill>
        <p:spPr>
          <a:xfrm>
            <a:off x="172352" y="238125"/>
            <a:ext cx="2263402" cy="3035232"/>
          </a:xfrm>
          <a:prstGeom prst="rect">
            <a:avLst/>
          </a:prstGeom>
          <a:noFill/>
          <a:ln w="12700">
            <a:solidFill>
              <a:schemeClr val="accent1"/>
            </a:solidFill>
          </a:ln>
        </p:spPr>
      </p:pic>
      <p:pic>
        <p:nvPicPr>
          <p:cNvPr id="8" name="Picture 7">
            <a:hlinkClick r:id="rId3"/>
            <a:extLst>
              <a:ext uri="{FF2B5EF4-FFF2-40B4-BE49-F238E27FC236}">
                <a16:creationId xmlns:a16="http://schemas.microsoft.com/office/drawing/2014/main" id="{49C95AF9-A8C3-3743-6CD0-383D006B6710}"/>
              </a:ext>
            </a:extLst>
          </p:cNvPr>
          <p:cNvPicPr>
            <a:picLocks noChangeAspect="1"/>
          </p:cNvPicPr>
          <p:nvPr/>
        </p:nvPicPr>
        <p:blipFill>
          <a:blip r:embed="rId4"/>
          <a:stretch>
            <a:fillRect/>
          </a:stretch>
        </p:blipFill>
        <p:spPr>
          <a:xfrm>
            <a:off x="2607204" y="6261169"/>
            <a:ext cx="4379690" cy="358706"/>
          </a:xfrm>
          <a:prstGeom prst="rect">
            <a:avLst/>
          </a:prstGeom>
        </p:spPr>
      </p:pic>
    </p:spTree>
    <p:extLst>
      <p:ext uri="{BB962C8B-B14F-4D97-AF65-F5344CB8AC3E}">
        <p14:creationId xmlns:p14="http://schemas.microsoft.com/office/powerpoint/2010/main" val="1919203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CF5F-2231-79A9-5BF2-C0EBD486840B}"/>
              </a:ext>
            </a:extLst>
          </p:cNvPr>
          <p:cNvSpPr>
            <a:spLocks noGrp="1"/>
          </p:cNvSpPr>
          <p:nvPr>
            <p:ph type="title"/>
          </p:nvPr>
        </p:nvSpPr>
        <p:spPr>
          <a:xfrm>
            <a:off x="459372" y="431124"/>
            <a:ext cx="7886700" cy="994172"/>
          </a:xfrm>
        </p:spPr>
        <p:txBody>
          <a:bodyPr>
            <a:noAutofit/>
          </a:bodyPr>
          <a:lstStyle/>
          <a:p>
            <a:pPr algn="l"/>
            <a:r>
              <a:rPr lang="en-GB" b="1"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rPr>
              <a:t>Scotland's future</a:t>
            </a:r>
            <a:br>
              <a:rPr lang="en-GB" b="1"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rPr>
            </a:br>
            <a:r>
              <a:rPr lang="en-GB" b="1"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rPr>
              <a:t>climate</a:t>
            </a:r>
            <a:endParaRPr lang="en-GB"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4" descr="Chart, bubble chart&#10;&#10;Description automatically generated">
            <a:extLst>
              <a:ext uri="{FF2B5EF4-FFF2-40B4-BE49-F238E27FC236}">
                <a16:creationId xmlns:a16="http://schemas.microsoft.com/office/drawing/2014/main" id="{C8CCD47C-6FF0-4F60-4266-60E538C909AF}"/>
              </a:ext>
            </a:extLst>
          </p:cNvPr>
          <p:cNvPicPr>
            <a:picLocks noGrp="1" noChangeAspect="1"/>
          </p:cNvPicPr>
          <p:nvPr>
            <p:ph idx="1"/>
          </p:nvPr>
        </p:nvPicPr>
        <p:blipFill>
          <a:blip r:embed="rId3"/>
          <a:stretch>
            <a:fillRect/>
          </a:stretch>
        </p:blipFill>
        <p:spPr>
          <a:xfrm>
            <a:off x="1286754" y="1879288"/>
            <a:ext cx="2707090" cy="4316413"/>
          </a:xfrm>
        </p:spPr>
      </p:pic>
      <p:pic>
        <p:nvPicPr>
          <p:cNvPr id="6" name="Picture 6" descr="Chart, line chart&#10;&#10;Description automatically generated">
            <a:extLst>
              <a:ext uri="{FF2B5EF4-FFF2-40B4-BE49-F238E27FC236}">
                <a16:creationId xmlns:a16="http://schemas.microsoft.com/office/drawing/2014/main" id="{78DA6E24-C21F-CC33-020A-B4B2DFACB891}"/>
              </a:ext>
            </a:extLst>
          </p:cNvPr>
          <p:cNvPicPr>
            <a:picLocks noChangeAspect="1"/>
          </p:cNvPicPr>
          <p:nvPr/>
        </p:nvPicPr>
        <p:blipFill>
          <a:blip r:embed="rId4"/>
          <a:srcRect t="13652"/>
          <a:stretch/>
        </p:blipFill>
        <p:spPr>
          <a:xfrm>
            <a:off x="3993844" y="928210"/>
            <a:ext cx="6365482" cy="5369601"/>
          </a:xfrm>
          <a:prstGeom prst="rect">
            <a:avLst/>
          </a:prstGeom>
        </p:spPr>
      </p:pic>
    </p:spTree>
    <p:extLst>
      <p:ext uri="{BB962C8B-B14F-4D97-AF65-F5344CB8AC3E}">
        <p14:creationId xmlns:p14="http://schemas.microsoft.com/office/powerpoint/2010/main" val="201873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9021" b="-742"/>
          <a:stretch/>
        </p:blipFill>
        <p:spPr>
          <a:xfrm>
            <a:off x="0" y="534248"/>
            <a:ext cx="10192069" cy="5444412"/>
          </a:xfrm>
          <a:prstGeom prst="rect">
            <a:avLst/>
          </a:prstGeom>
          <a:ln w="28575">
            <a:noFill/>
          </a:ln>
        </p:spPr>
      </p:pic>
      <p:pic>
        <p:nvPicPr>
          <p:cNvPr id="7" name="Picture 6"/>
          <p:cNvPicPr>
            <a:picLocks noChangeAspect="1"/>
          </p:cNvPicPr>
          <p:nvPr/>
        </p:nvPicPr>
        <p:blipFill>
          <a:blip r:embed="rId3"/>
          <a:stretch>
            <a:fillRect/>
          </a:stretch>
        </p:blipFill>
        <p:spPr>
          <a:xfrm>
            <a:off x="9977292" y="3855773"/>
            <a:ext cx="1857959" cy="2348880"/>
          </a:xfrm>
          <a:prstGeom prst="rect">
            <a:avLst/>
          </a:prstGeom>
        </p:spPr>
      </p:pic>
    </p:spTree>
    <p:extLst>
      <p:ext uri="{BB962C8B-B14F-4D97-AF65-F5344CB8AC3E}">
        <p14:creationId xmlns:p14="http://schemas.microsoft.com/office/powerpoint/2010/main" val="307418668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D70F6-C8C6-8619-C1DF-29065FA52F74}"/>
              </a:ext>
            </a:extLst>
          </p:cNvPr>
          <p:cNvPicPr>
            <a:picLocks noChangeAspect="1"/>
          </p:cNvPicPr>
          <p:nvPr/>
        </p:nvPicPr>
        <p:blipFill>
          <a:blip r:embed="rId2"/>
          <a:stretch>
            <a:fillRect/>
          </a:stretch>
        </p:blipFill>
        <p:spPr>
          <a:xfrm>
            <a:off x="306785" y="409575"/>
            <a:ext cx="9973865" cy="5610299"/>
          </a:xfrm>
          <a:prstGeom prst="rect">
            <a:avLst/>
          </a:prstGeom>
        </p:spPr>
      </p:pic>
    </p:spTree>
    <p:extLst>
      <p:ext uri="{BB962C8B-B14F-4D97-AF65-F5344CB8AC3E}">
        <p14:creationId xmlns:p14="http://schemas.microsoft.com/office/powerpoint/2010/main" val="20986211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58F4F-F0A2-166E-C4FD-48C6B3C39A93}"/>
              </a:ext>
            </a:extLst>
          </p:cNvPr>
          <p:cNvSpPr txBox="1"/>
          <p:nvPr/>
        </p:nvSpPr>
        <p:spPr>
          <a:xfrm>
            <a:off x="3409950" y="526971"/>
            <a:ext cx="7029450" cy="2677656"/>
          </a:xfrm>
          <a:prstGeom prst="rect">
            <a:avLst/>
          </a:prstGeom>
          <a:noFill/>
        </p:spPr>
        <p:txBody>
          <a:bodyPr wrap="square">
            <a:spAutoFit/>
          </a:bodyPr>
          <a:lstStyle/>
          <a:p>
            <a:r>
              <a:rPr lang="en-GB" b="0" i="1" u="none" strike="noStrike" baseline="0" dirty="0">
                <a:solidFill>
                  <a:srgbClr val="002060"/>
                </a:solidFill>
                <a:cs typeface="Times" panose="02020603050405020304" pitchFamily="18" charset="0"/>
              </a:rPr>
              <a:t>“Climate change amplifies the extreme events and major shocks that force people into poverty and keep them there. Because poor people are often more exposed, more vulnerable and lack the resources to cope and recover from these shocks (“adaptive capacity”), they suffer most from climate change.”</a:t>
            </a:r>
          </a:p>
          <a:p>
            <a:pPr algn="r"/>
            <a:r>
              <a:rPr lang="en-GB" dirty="0" err="1">
                <a:solidFill>
                  <a:srgbClr val="002060"/>
                </a:solidFill>
                <a:cs typeface="Times" panose="02020603050405020304" pitchFamily="18" charset="0"/>
              </a:rPr>
              <a:t>Lankes</a:t>
            </a:r>
            <a:r>
              <a:rPr lang="en-GB" dirty="0">
                <a:solidFill>
                  <a:srgbClr val="002060"/>
                </a:solidFill>
                <a:cs typeface="Times" panose="02020603050405020304" pitchFamily="18" charset="0"/>
              </a:rPr>
              <a:t> </a:t>
            </a:r>
            <a:r>
              <a:rPr lang="en-GB" i="1" dirty="0">
                <a:solidFill>
                  <a:srgbClr val="002060"/>
                </a:solidFill>
                <a:cs typeface="Times" panose="02020603050405020304" pitchFamily="18" charset="0"/>
              </a:rPr>
              <a:t>et al </a:t>
            </a:r>
            <a:r>
              <a:rPr lang="en-GB" dirty="0">
                <a:solidFill>
                  <a:srgbClr val="002060"/>
                </a:solidFill>
                <a:cs typeface="Times" panose="02020603050405020304" pitchFamily="18" charset="0"/>
              </a:rPr>
              <a:t>(2023)</a:t>
            </a:r>
          </a:p>
        </p:txBody>
      </p:sp>
      <p:sp>
        <p:nvSpPr>
          <p:cNvPr id="5" name="TextBox 4">
            <a:extLst>
              <a:ext uri="{FF2B5EF4-FFF2-40B4-BE49-F238E27FC236}">
                <a16:creationId xmlns:a16="http://schemas.microsoft.com/office/drawing/2014/main" id="{B80A000E-B379-5735-3C60-5659D229E835}"/>
              </a:ext>
            </a:extLst>
          </p:cNvPr>
          <p:cNvSpPr txBox="1"/>
          <p:nvPr/>
        </p:nvSpPr>
        <p:spPr>
          <a:xfrm>
            <a:off x="1704975" y="3284041"/>
            <a:ext cx="8486775" cy="3046988"/>
          </a:xfrm>
          <a:prstGeom prst="rect">
            <a:avLst/>
          </a:prstGeom>
          <a:noFill/>
        </p:spPr>
        <p:txBody>
          <a:bodyPr wrap="square">
            <a:spAutoFit/>
          </a:bodyPr>
          <a:lstStyle/>
          <a:p>
            <a:r>
              <a:rPr lang="en-GB" i="1" dirty="0">
                <a:solidFill>
                  <a:srgbClr val="002060"/>
                </a:solidFill>
              </a:rPr>
              <a:t>“The opportunities for fuel poor households associated with decarbonising heat; the barriers fuel poor households might face in doing so; the likely risks of the decarbonisation agenda for those living in fuel poverty; the value of transparency, in terms of how energy policies are paid for; and which policy developments and interventions will be required if the transition to decarbonised domestic heating is to be fair and affordable for all.”</a:t>
            </a:r>
          </a:p>
          <a:p>
            <a:pPr algn="r"/>
            <a:r>
              <a:rPr lang="en-GB" dirty="0">
                <a:solidFill>
                  <a:srgbClr val="002060"/>
                </a:solidFill>
              </a:rPr>
              <a:t>Stewart (2023)</a:t>
            </a:r>
          </a:p>
        </p:txBody>
      </p:sp>
      <p:sp>
        <p:nvSpPr>
          <p:cNvPr id="7" name="Title 1">
            <a:extLst>
              <a:ext uri="{FF2B5EF4-FFF2-40B4-BE49-F238E27FC236}">
                <a16:creationId xmlns:a16="http://schemas.microsoft.com/office/drawing/2014/main" id="{E89E0895-A8A9-0724-EE20-B2A1E79A0BDE}"/>
              </a:ext>
            </a:extLst>
          </p:cNvPr>
          <p:cNvSpPr txBox="1">
            <a:spLocks/>
          </p:cNvSpPr>
          <p:nvPr/>
        </p:nvSpPr>
        <p:spPr>
          <a:xfrm>
            <a:off x="266700" y="1731557"/>
            <a:ext cx="2933700" cy="705484"/>
          </a:xfrm>
          <a:prstGeom prst="rect">
            <a:avLst/>
          </a:prstGeom>
        </p:spPr>
        <p:txBody>
          <a:bodyPr/>
          <a:lstStyle>
            <a:lvl1pPr algn="l" rtl="0" eaLnBrk="1" fontAlgn="base" hangingPunct="1">
              <a:spcBef>
                <a:spcPct val="0"/>
              </a:spcBef>
              <a:spcAft>
                <a:spcPct val="0"/>
              </a:spcAft>
              <a:defRPr sz="36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GB" b="1" kern="0" dirty="0">
                <a:effectLst>
                  <a:outerShdw blurRad="38100" dist="38100" dir="2700000" algn="tl">
                    <a:srgbClr val="000000">
                      <a:alpha val="43137"/>
                    </a:srgbClr>
                  </a:outerShdw>
                </a:effectLst>
              </a:rPr>
              <a:t>Opportunity</a:t>
            </a:r>
          </a:p>
          <a:p>
            <a:r>
              <a:rPr lang="en-GB" b="1" kern="0" dirty="0">
                <a:effectLst>
                  <a:outerShdw blurRad="38100" dist="38100" dir="2700000" algn="tl">
                    <a:srgbClr val="000000">
                      <a:alpha val="43137"/>
                    </a:srgbClr>
                  </a:outerShdw>
                </a:effectLst>
              </a:rPr>
              <a:t>to Benefit? </a:t>
            </a:r>
          </a:p>
        </p:txBody>
      </p:sp>
    </p:spTree>
    <p:extLst>
      <p:ext uri="{BB962C8B-B14F-4D97-AF65-F5344CB8AC3E}">
        <p14:creationId xmlns:p14="http://schemas.microsoft.com/office/powerpoint/2010/main" val="234349742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48BD4C-DD9F-9FBB-C2E5-895A581D9F9F}"/>
              </a:ext>
            </a:extLst>
          </p:cNvPr>
          <p:cNvPicPr>
            <a:picLocks noChangeAspect="1"/>
          </p:cNvPicPr>
          <p:nvPr/>
        </p:nvPicPr>
        <p:blipFill>
          <a:blip r:embed="rId2"/>
          <a:stretch>
            <a:fillRect/>
          </a:stretch>
        </p:blipFill>
        <p:spPr>
          <a:xfrm>
            <a:off x="2412280" y="517706"/>
            <a:ext cx="7755820" cy="5822585"/>
          </a:xfrm>
          <a:prstGeom prst="rect">
            <a:avLst/>
          </a:prstGeom>
        </p:spPr>
      </p:pic>
      <p:sp>
        <p:nvSpPr>
          <p:cNvPr id="3" name="TextBox 2">
            <a:extLst>
              <a:ext uri="{FF2B5EF4-FFF2-40B4-BE49-F238E27FC236}">
                <a16:creationId xmlns:a16="http://schemas.microsoft.com/office/drawing/2014/main" id="{D05642E7-E242-BC6F-FDE7-A5B5DFF9D1B4}"/>
              </a:ext>
            </a:extLst>
          </p:cNvPr>
          <p:cNvSpPr txBox="1"/>
          <p:nvPr/>
        </p:nvSpPr>
        <p:spPr>
          <a:xfrm rot="16200000">
            <a:off x="-1281039" y="2646972"/>
            <a:ext cx="6186309" cy="1200329"/>
          </a:xfrm>
          <a:prstGeom prst="rect">
            <a:avLst/>
          </a:prstGeom>
          <a:noFill/>
        </p:spPr>
        <p:txBody>
          <a:bodyPr wrap="none" rtlCol="0">
            <a:spAutoFit/>
          </a:bodyPr>
          <a:lstStyle/>
          <a:p>
            <a:r>
              <a:rPr lang="en-GB" sz="3600" b="1" dirty="0">
                <a:solidFill>
                  <a:srgbClr val="002060"/>
                </a:solidFill>
                <a:effectLst>
                  <a:outerShdw blurRad="38100" dist="38100" dir="2700000" algn="tl">
                    <a:srgbClr val="000000">
                      <a:alpha val="43137"/>
                    </a:srgbClr>
                  </a:outerShdw>
                </a:effectLst>
                <a:latin typeface="+mj-lt"/>
              </a:rPr>
              <a:t>The Promise of Co-benefits</a:t>
            </a:r>
          </a:p>
          <a:p>
            <a:r>
              <a:rPr lang="en-GB" sz="3600" b="1" dirty="0">
                <a:solidFill>
                  <a:srgbClr val="002060"/>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3729586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NHSGRASC">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NHSGRA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defRPr>
        </a:defPPr>
      </a:lstStyle>
    </a:lnDef>
  </a:objectDefaults>
  <a:extraClrSchemeLst>
    <a:extraClrScheme>
      <a:clrScheme name="NHSGRAS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HSGRAS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HSGRAS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HSGRAS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HSGRAS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HSGRAS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HSGRAS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HSG-PPT-Widescreen-Version [Compatibility Mode]" id="{C9DC75B3-9046-47C3-88FB-65ED87918AF5}" vid="{B4AEB5DB-47B8-41F1-B678-75918C3BC31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FFFFFF"/>
    </a:dk1>
    <a:lt1>
      <a:srgbClr val="FFFFFF"/>
    </a:lt1>
    <a:dk2>
      <a:srgbClr val="FFFFFF"/>
    </a:dk2>
    <a:lt2>
      <a:srgbClr val="000000"/>
    </a:lt2>
    <a:accent1>
      <a:srgbClr val="5D719C"/>
    </a:accent1>
    <a:accent2>
      <a:srgbClr val="3333CC"/>
    </a:accent2>
    <a:accent3>
      <a:srgbClr val="FFFFFF"/>
    </a:accent3>
    <a:accent4>
      <a:srgbClr val="DADADA"/>
    </a:accent4>
    <a:accent5>
      <a:srgbClr val="B6BBCB"/>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AC2A1341AD474D94582F8CCBD323F1" ma:contentTypeVersion="18" ma:contentTypeDescription="Create a new document." ma:contentTypeScope="" ma:versionID="aec598222b345b5697a0311d106cf01f">
  <xsd:schema xmlns:xsd="http://www.w3.org/2001/XMLSchema" xmlns:xs="http://www.w3.org/2001/XMLSchema" xmlns:p="http://schemas.microsoft.com/office/2006/metadata/properties" xmlns:ns2="c894f0c1-9df8-49b1-aa6e-181815c04f98" xmlns:ns3="1df39dad-b2bd-458d-b590-cf32539145d8" targetNamespace="http://schemas.microsoft.com/office/2006/metadata/properties" ma:root="true" ma:fieldsID="3c020e918caefad2d1f8868f9454c92b" ns2:_="" ns3:_="">
    <xsd:import namespace="c894f0c1-9df8-49b1-aa6e-181815c04f98"/>
    <xsd:import namespace="1df39dad-b2bd-458d-b590-cf32539145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4f0c1-9df8-49b1-aa6e-181815c04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e827fe6-2d13-47b8-a7dc-27c7a4c8bb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f39dad-b2bd-458d-b590-cf32539145d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e17dc0-f8d8-4d35-81bc-90e59ff4c59c}" ma:internalName="TaxCatchAll" ma:showField="CatchAllData" ma:web="1df39dad-b2bd-458d-b590-cf32539145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894f0c1-9df8-49b1-aa6e-181815c04f98">
      <Terms xmlns="http://schemas.microsoft.com/office/infopath/2007/PartnerControls"/>
    </lcf76f155ced4ddcb4097134ff3c332f>
    <TaxCatchAll xmlns="1df39dad-b2bd-458d-b590-cf32539145d8"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CustomDocLibForm</Edit>
  <New>CustomDocLibForm</New>
</FormTemplat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89B13-38F9-43B5-AEEF-4396461DF840}"/>
</file>

<file path=customXml/itemProps2.xml><?xml version="1.0" encoding="utf-8"?>
<ds:datastoreItem xmlns:ds="http://schemas.openxmlformats.org/officeDocument/2006/customXml" ds:itemID="{CD69D1E8-03CB-43EA-A133-5FE734A2F59C}">
  <ds:schemaRefs>
    <ds:schemaRef ds:uri="http://purl.org/dc/terms/"/>
    <ds:schemaRef ds:uri="http://schemas.microsoft.com/office/2006/documentManagement/types"/>
    <ds:schemaRef ds:uri="http://purl.org/dc/elements/1.1/"/>
    <ds:schemaRef ds:uri="http://schemas.openxmlformats.org/package/2006/metadata/core-properties"/>
    <ds:schemaRef ds:uri="c5ddb24e-a2db-4789-8c33-24c15df33446"/>
    <ds:schemaRef ds:uri="http://schemas.microsoft.com/sharepoint/v3"/>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F6649679-410B-430E-A41A-43AE52310941}">
  <ds:schemaRefs>
    <ds:schemaRef ds:uri="http://schemas.microsoft.com/office/2006/metadata/longProperties"/>
  </ds:schemaRefs>
</ds:datastoreItem>
</file>

<file path=customXml/itemProps4.xml><?xml version="1.0" encoding="utf-8"?>
<ds:datastoreItem xmlns:ds="http://schemas.openxmlformats.org/officeDocument/2006/customXml" ds:itemID="{7629FA08-C920-4103-AD6F-81F059029BD2}">
  <ds:schemaRefs>
    <ds:schemaRef ds:uri="http://schemas.microsoft.com/sharepoint/v3/contenttype/forms"/>
  </ds:schemaRefs>
</ds:datastoreItem>
</file>

<file path=customXml/itemProps5.xml><?xml version="1.0" encoding="utf-8"?>
<ds:datastoreItem xmlns:ds="http://schemas.openxmlformats.org/officeDocument/2006/customXml" ds:itemID="{3DEAF181-A956-4AE5-9E88-0290473F7E69}"/>
</file>

<file path=docProps/app.xml><?xml version="1.0" encoding="utf-8"?>
<Properties xmlns="http://schemas.openxmlformats.org/officeDocument/2006/extended-properties" xmlns:vt="http://schemas.openxmlformats.org/officeDocument/2006/docPropsVTypes">
  <Template>NHSG-PPT-Widescreen-Version</Template>
  <TotalTime>656</TotalTime>
  <Words>868</Words>
  <Application>Microsoft Office PowerPoint</Application>
  <PresentationFormat>Widescreen</PresentationFormat>
  <Paragraphs>70</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Times</vt:lpstr>
      <vt:lpstr>NHSGRASC</vt:lpstr>
      <vt:lpstr>Fuel Poverty and Sustainability: Cautionary Reflections</vt:lpstr>
      <vt:lpstr>PowerPoint Presentation</vt:lpstr>
      <vt:lpstr>PowerPoint Presentation</vt:lpstr>
      <vt:lpstr>Too Little Action?</vt:lpstr>
      <vt:lpstr>Scotland's future climate</vt:lpstr>
      <vt:lpstr>PowerPoint Presentation</vt:lpstr>
      <vt:lpstr>PowerPoint Presentation</vt:lpstr>
      <vt:lpstr>PowerPoint Presentation</vt:lpstr>
      <vt:lpstr>PowerPoint Presentation</vt:lpstr>
      <vt:lpstr>PowerPoint Presentation</vt:lpstr>
      <vt:lpstr>Scotland’s Adaptation Plan 2024-2029</vt:lpstr>
      <vt:lpstr>PowerPoint Presentation</vt:lpstr>
      <vt:lpstr>Six risks at the intersection of fuel poverty, climate change and decarbonisation </vt:lpstr>
      <vt:lpstr>Six risks at the intersection of fuel poverty, climate change and decarbonisation </vt:lpstr>
      <vt:lpstr>Fuel Poverty and Sustainability: Cautionary Reflections</vt:lpstr>
    </vt:vector>
  </TitlesOfParts>
  <Manager/>
  <Company>NHS Grampian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Poverty: A Population Health Challenge</dc:title>
  <dc:subject/>
  <dc:creator>Phil Mackie (NHS Grampian)</dc:creator>
  <cp:keywords/>
  <dc:description/>
  <cp:lastModifiedBy>Christine McArthur</cp:lastModifiedBy>
  <cp:revision>45</cp:revision>
  <dcterms:created xsi:type="dcterms:W3CDTF">2023-03-23T10:22:02Z</dcterms:created>
  <dcterms:modified xsi:type="dcterms:W3CDTF">2024-11-12T09:03:45Z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NHSG_Document_Reviewer">
    <vt:lpwstr>Andrew Mitchell</vt:lpwstr>
  </property>
  <property fmtid="{D5CDD505-2E9C-101B-9397-08002B2CF9AE}" pid="3" name="ContentType">
    <vt:lpwstr>NHSGStandard</vt:lpwstr>
  </property>
  <property fmtid="{D5CDD505-2E9C-101B-9397-08002B2CF9AE}" pid="4" name="display_urn:schemas-microsoft-com:office:office#NHSG_Document_Author">
    <vt:lpwstr>Andrew Mitchell</vt:lpwstr>
  </property>
  <property fmtid="{D5CDD505-2E9C-101B-9397-08002B2CF9AE}" pid="5" name="ContentTypeId">
    <vt:lpwstr>0x01010000AC2A1341AD474D94582F8CCBD323F1</vt:lpwstr>
  </property>
</Properties>
</file>