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267" r:id="rId5"/>
    <p:sldId id="261" r:id="rId6"/>
    <p:sldId id="265" r:id="rId7"/>
  </p:sldIdLst>
  <p:sldSz cx="9144000" cy="5143500" type="screen16x9"/>
  <p:notesSz cx="6858000" cy="9144000"/>
  <p:embeddedFontLst>
    <p:embeddedFont>
      <p:font typeface="Helvetica Neue Light"/>
      <p:regular r:id="rId9"/>
      <p:bold r:id="rId10"/>
      <p:italic r:id="rId11"/>
      <p:boldItalic r:id="rId12"/>
    </p:embeddedFont>
    <p:embeddedFont>
      <p:font typeface="Public Sans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54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24D5263-9114-42F8-BEAD-A333CA5A169D}">
  <a:tblStyle styleId="{824D5263-9114-42F8-BEAD-A333CA5A16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89F9317-7612-4944-8435-CD3756CD4B7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804B727-0C87-4840-8A53-AB4A0B2FCF77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80213"/>
  </p:normalViewPr>
  <p:slideViewPr>
    <p:cSldViewPr snapToGrid="0">
      <p:cViewPr varScale="1">
        <p:scale>
          <a:sx n="87" d="100"/>
          <a:sy n="87" d="100"/>
        </p:scale>
        <p:origin x="1330" y="72"/>
      </p:cViewPr>
      <p:guideLst>
        <p:guide orient="horz" pos="554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customXml" Target="../customXml/item3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228e92800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228e92800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the Coalition 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Members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Role in Scotland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28e92800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28e92800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28e92800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228e92800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Unit prices… Average HH bill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Record numbers in fuel poverty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28e92800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28e92800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End Fuel Poverty Coalition members - as well as significant players on a national, regional and now local level. Other campaign partners include: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Uplift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Green Alliance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Oxfam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The Climate Coalition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Wildlife Trusts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WWF-UK 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New Economics Foundation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Global Action Plan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UKGBC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38 Degrees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Hope for the Future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Climate Cymru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RSPB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Operation Noah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Islamic Relief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Global Witness</a:t>
            </a:r>
            <a:endParaRPr sz="1317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139700" lvl="0" indent="-13446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8"/>
              <a:buFont typeface="Public Sans"/>
              <a:buChar char="•"/>
            </a:pPr>
            <a:r>
              <a:rPr lang="en-GB" sz="1317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Citizens UK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28e928002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228e928002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TITLE_AND_BODY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4449997" y="4902398"/>
            <a:ext cx="239100" cy="2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2750" tIns="32750" rIns="32750" bIns="32750" anchor="t" anchorCtr="0">
            <a:sp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2">
  <p:cSld name="TITLE_AND_BODY_2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4449997" y="4902398"/>
            <a:ext cx="239100" cy="2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2750" tIns="32750" rIns="32750" bIns="32750" anchor="t" anchorCtr="0">
            <a:sp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 Light"/>
              <a:buNone/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dfuelpoverty.org.uk/about-fuel-povert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dfuelpoverty.org.uk/about-fuel-poverty/ofgem-price-ca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warmthiswinteruk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www.facebook.com/WarmThisWinte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ThisWinterUK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simon.francis@campaigncollective.org" TargetMode="External"/><Relationship Id="rId9" Type="http://schemas.openxmlformats.org/officeDocument/2006/relationships/hyperlink" Target="mailto:caroline@upliftu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0" name="Google Shape;6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5" y="0"/>
            <a:ext cx="9136072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311700" y="42037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Simon Francis</a:t>
            </a:r>
            <a:r>
              <a:rPr lang="en-GB" sz="2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, Coordinator</a:t>
            </a:r>
            <a:endParaRPr sz="220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@EndFuelPoverty</a:t>
            </a:r>
            <a:endParaRPr sz="220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energy bills crisis enters its fourth winter</a:t>
            </a:r>
            <a:endParaRPr dirty="0"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s-IS" sz="1400" dirty="0">
                <a:solidFill>
                  <a:schemeClr val="dk1"/>
                </a:solidFill>
              </a:rPr>
              <a:t>Energy prices still 60%+ higher than winter 2020/21. The energy crisis has cost the average household </a:t>
            </a:r>
            <a:r>
              <a:rPr lang="en-GB" sz="1400" dirty="0">
                <a:solidFill>
                  <a:schemeClr val="dk1"/>
                </a:solidFill>
              </a:rPr>
              <a:t>£2,500 in extra bills.</a:t>
            </a:r>
            <a:r>
              <a:rPr lang="is-IS" sz="1400" dirty="0">
                <a:solidFill>
                  <a:schemeClr val="dk1"/>
                </a:solidFill>
              </a:rPr>
              <a:t> Electricity standing charges are especially punative – having risen 150%.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s-IS" sz="1400" dirty="0">
              <a:solidFill>
                <a:schemeClr val="dk1"/>
              </a:solidFill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s-IS" sz="1400" dirty="0">
                <a:solidFill>
                  <a:schemeClr val="dk1"/>
                </a:solidFill>
              </a:rPr>
              <a:t>Meanwhile, energy firms have made over </a:t>
            </a:r>
            <a:r>
              <a:rPr lang="en-GB" sz="1400" dirty="0">
                <a:solidFill>
                  <a:schemeClr val="tx1"/>
                </a:solidFill>
              </a:rPr>
              <a:t>£457bn in profits since the start of the crisis.</a:t>
            </a:r>
            <a:endParaRPr sz="1400" dirty="0">
              <a:solidFill>
                <a:schemeClr val="dk1"/>
              </a:solidFill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s-IS" sz="1400" dirty="0">
              <a:solidFill>
                <a:schemeClr val="dk1"/>
              </a:solidFill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s-IS" sz="1400" dirty="0">
                <a:solidFill>
                  <a:schemeClr val="dk1"/>
                </a:solidFill>
              </a:rPr>
              <a:t>We have had some victories, Windfall Tax, reform of SOLR, Ofgem consultations on standing charges and costs on bills. 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s-IS" sz="1400" dirty="0">
              <a:solidFill>
                <a:schemeClr val="dk1"/>
              </a:solidFill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s-IS" sz="1400" dirty="0">
                <a:solidFill>
                  <a:schemeClr val="dk1"/>
                </a:solidFill>
              </a:rPr>
              <a:t>New ministers / MPs seem keen to engage with us and our members on what is needed to bring down bills.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s-IS" sz="1400" dirty="0">
              <a:solidFill>
                <a:schemeClr val="dk1"/>
              </a:solidFill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s-IS" sz="1400" dirty="0">
                <a:solidFill>
                  <a:schemeClr val="dk1"/>
                </a:solidFill>
              </a:rPr>
              <a:t>More changes are coming: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r>
              <a:rPr lang="is-IS" sz="1400" dirty="0">
                <a:solidFill>
                  <a:schemeClr val="dk1"/>
                </a:solidFill>
              </a:rPr>
              <a:t>Vulnerability strategy &amp; energy firm support for households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r>
              <a:rPr lang="is-IS" sz="1400" dirty="0">
                <a:solidFill>
                  <a:schemeClr val="dk1"/>
                </a:solidFill>
              </a:rPr>
              <a:t>Energy debt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r>
              <a:rPr lang="is-IS" sz="1400" dirty="0">
                <a:solidFill>
                  <a:schemeClr val="dk1"/>
                </a:solidFill>
              </a:rPr>
              <a:t>Electricity pricing reform 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r>
              <a:rPr lang="is-IS" sz="1400" dirty="0">
                <a:solidFill>
                  <a:schemeClr val="dk1"/>
                </a:solidFill>
              </a:rPr>
              <a:t>Heat Networks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s-IS" sz="1400" dirty="0">
              <a:solidFill>
                <a:schemeClr val="dk1"/>
              </a:solidFill>
            </a:endParaRPr>
          </a:p>
        </p:txBody>
      </p:sp>
      <p:sp>
        <p:nvSpPr>
          <p:cNvPr id="68" name="Google Shape;68;p16"/>
          <p:cNvSpPr txBox="1"/>
          <p:nvPr/>
        </p:nvSpPr>
        <p:spPr>
          <a:xfrm>
            <a:off x="4197000" y="4743300"/>
            <a:ext cx="494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https://www.endfuelpoverty.org.uk/about-fuel-poverty/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Energy prices continue to stay high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BD6EBC-4348-7790-D5FE-0876AE9E67B0}"/>
              </a:ext>
            </a:extLst>
          </p:cNvPr>
          <p:cNvSpPr txBox="1"/>
          <p:nvPr/>
        </p:nvSpPr>
        <p:spPr>
          <a:xfrm>
            <a:off x="6170973" y="1017725"/>
            <a:ext cx="27449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Unit cost changes available at</a:t>
            </a:r>
          </a:p>
          <a:p>
            <a:r>
              <a:rPr lang="en-US" dirty="0">
                <a:hlinkClick r:id="rId3"/>
              </a:rPr>
              <a:t>https://www.endfuelpoverty.org.uk/about-fuel-poverty/ofgem-price-cap/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D2947-C776-3924-F4BE-A5F034143ECD}"/>
              </a:ext>
            </a:extLst>
          </p:cNvPr>
          <p:cNvSpPr txBox="1"/>
          <p:nvPr/>
        </p:nvSpPr>
        <p:spPr>
          <a:xfrm>
            <a:off x="6087385" y="2954507"/>
            <a:ext cx="27449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Figures in italics based on Cornwall Insight latest predictions.</a:t>
            </a:r>
          </a:p>
          <a:p>
            <a:endParaRPr lang="en-US" dirty="0"/>
          </a:p>
          <a:p>
            <a:r>
              <a:rPr lang="en-US" dirty="0"/>
              <a:t>Even if Russian gas came back onto the market, prices today would be 31% higher than in winter 2020/21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B4CB3-F8F7-B03E-645E-0B6298D7DD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999" y="1017725"/>
            <a:ext cx="5703386" cy="36838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FD2A4-112B-9ABF-EE28-0221F2C8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Likely priorities for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BB017-DC49-D393-88A3-DA1DEEC813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/>
                </a:solidFill>
              </a:rPr>
              <a:t>Social tariff</a:t>
            </a:r>
          </a:p>
          <a:p>
            <a:r>
              <a:rPr lang="en-US" dirty="0">
                <a:solidFill>
                  <a:schemeClr val="bg2"/>
                </a:solidFill>
              </a:rPr>
              <a:t>Definition of fuel poverty</a:t>
            </a:r>
          </a:p>
          <a:p>
            <a:r>
              <a:rPr lang="en-US" dirty="0">
                <a:solidFill>
                  <a:schemeClr val="bg2"/>
                </a:solidFill>
              </a:rPr>
              <a:t>Making the case for investment in tackling fuel poverty to Treasury</a:t>
            </a: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Links between investment and bill reduction</a:t>
            </a:r>
            <a:endParaRPr lang="en-GB" dirty="0">
              <a:solidFill>
                <a:schemeClr val="bg2"/>
              </a:solidFill>
              <a:latin typeface="+mn-lt"/>
            </a:endParaRP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Economic benefits of investment, including jobs</a:t>
            </a:r>
            <a:endParaRPr lang="en-GB" dirty="0">
              <a:solidFill>
                <a:schemeClr val="bg2"/>
              </a:solidFill>
              <a:latin typeface="+mn-lt"/>
            </a:endParaRP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Providing confidence in deliverability at scale</a:t>
            </a:r>
          </a:p>
          <a:p>
            <a:r>
              <a:rPr lang="en-GB" dirty="0">
                <a:solidFill>
                  <a:schemeClr val="bg2"/>
                </a:solidFill>
                <a:latin typeface="+mn-lt"/>
              </a:rPr>
              <a:t>Protecting vulnerable households</a:t>
            </a: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Older people / winter f</a:t>
            </a:r>
            <a:r>
              <a:rPr lang="en-GB" dirty="0">
                <a:solidFill>
                  <a:schemeClr val="bg2"/>
                </a:solidFill>
                <a:latin typeface="+mn-lt"/>
              </a:rPr>
              <a:t>uel payment</a:t>
            </a: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Disabled people / excess costs of di</a:t>
            </a:r>
            <a:r>
              <a:rPr lang="en-GB" dirty="0">
                <a:solidFill>
                  <a:schemeClr val="bg2"/>
                </a:solidFill>
                <a:latin typeface="+mn-lt"/>
              </a:rPr>
              <a:t>sability</a:t>
            </a:r>
          </a:p>
          <a:p>
            <a:pPr lvl="1"/>
            <a:r>
              <a:rPr lang="en-GB" dirty="0">
                <a:solidFill>
                  <a:schemeClr val="bg2"/>
                </a:solidFill>
                <a:effectLst/>
                <a:latin typeface="+mn-lt"/>
              </a:rPr>
              <a:t>Long ter</a:t>
            </a:r>
            <a:r>
              <a:rPr lang="en-GB" dirty="0">
                <a:solidFill>
                  <a:schemeClr val="bg2"/>
                </a:solidFill>
                <a:latin typeface="+mn-lt"/>
              </a:rPr>
              <a:t>m health concerns linked to poor housing</a:t>
            </a:r>
            <a:endParaRPr lang="en-GB" dirty="0">
              <a:solidFill>
                <a:schemeClr val="bg2"/>
              </a:solidFill>
              <a:effectLst/>
              <a:latin typeface="+mn-lt"/>
            </a:endParaRPr>
          </a:p>
          <a:p>
            <a:pPr lvl="1"/>
            <a:r>
              <a:rPr lang="en-US" dirty="0"/>
              <a:t>Left behind by smart meters / digital tech / RTS</a:t>
            </a:r>
          </a:p>
          <a:p>
            <a:r>
              <a:rPr lang="en-US" dirty="0"/>
              <a:t>Sustainable end to fuel poverty and attacks from the far right on solutions</a:t>
            </a:r>
          </a:p>
        </p:txBody>
      </p:sp>
    </p:spTree>
    <p:extLst>
      <p:ext uri="{BB962C8B-B14F-4D97-AF65-F5344CB8AC3E}">
        <p14:creationId xmlns:p14="http://schemas.microsoft.com/office/powerpoint/2010/main" val="40014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800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0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1600" y="324900"/>
            <a:ext cx="3760800" cy="554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27B56-2624-124B-2EA2-5F66C28ED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90760" cy="3416400"/>
          </a:xfrm>
        </p:spPr>
        <p:txBody>
          <a:bodyPr>
            <a:normAutofit/>
          </a:bodyPr>
          <a:lstStyle/>
          <a:p>
            <a:pPr marL="139700" indent="0" algn="ctr">
              <a:buNone/>
            </a:pPr>
            <a:r>
              <a:rPr lang="en-US" b="1" dirty="0"/>
              <a:t>Insulation</a:t>
            </a:r>
          </a:p>
          <a:p>
            <a:pPr marL="139700" indent="0" algn="ctr">
              <a:buNone/>
            </a:pPr>
            <a:r>
              <a:rPr lang="en-US" b="1" dirty="0"/>
              <a:t>Cold Damp homes</a:t>
            </a:r>
          </a:p>
          <a:p>
            <a:pPr marL="139700" indent="0" algn="ctr">
              <a:buNone/>
            </a:pPr>
            <a:r>
              <a:rPr lang="en-US" b="1" dirty="0"/>
              <a:t>Energy firm profits tally</a:t>
            </a:r>
          </a:p>
          <a:p>
            <a:pPr marL="139700" indent="0" algn="ctr">
              <a:buNone/>
            </a:pPr>
            <a:r>
              <a:rPr lang="en-US" b="1" dirty="0"/>
              <a:t>Role of market trading in energy prices</a:t>
            </a:r>
          </a:p>
          <a:p>
            <a:pPr marL="139700" indent="0" algn="ctr">
              <a:buNone/>
            </a:pPr>
            <a:endParaRPr lang="en-US" b="1" dirty="0"/>
          </a:p>
          <a:p>
            <a:pPr marL="139700" indent="0" algn="ctr">
              <a:buNone/>
            </a:pPr>
            <a:r>
              <a:rPr lang="en-US" b="1" dirty="0"/>
              <a:t>Ongoing profits announcements</a:t>
            </a:r>
          </a:p>
          <a:p>
            <a:pPr marL="139700" indent="0" algn="ctr">
              <a:buNone/>
            </a:pPr>
            <a:r>
              <a:rPr lang="en-US" b="1" dirty="0"/>
              <a:t>Price Cap (22 Nov / 1 Jan)</a:t>
            </a:r>
          </a:p>
          <a:p>
            <a:pPr marL="139700" indent="0" algn="ctr">
              <a:buNone/>
            </a:pPr>
            <a:r>
              <a:rPr lang="en-US" b="1" dirty="0"/>
              <a:t>Price Cap (c. 25 Feb / 1 Apr)</a:t>
            </a:r>
          </a:p>
          <a:p>
            <a:pPr marL="139700" indent="0" algn="ctr">
              <a:buNone/>
            </a:pPr>
            <a:endParaRPr lang="en-US" b="1" dirty="0"/>
          </a:p>
          <a:p>
            <a:pPr marL="139700" indent="0" algn="ctr">
              <a:buNone/>
            </a:pPr>
            <a:r>
              <a:rPr lang="en-US" b="1" dirty="0"/>
              <a:t>Energy Independence Bill</a:t>
            </a:r>
          </a:p>
          <a:p>
            <a:pPr marL="139700" indent="0" algn="ctr">
              <a:buNone/>
            </a:pPr>
            <a:r>
              <a:rPr lang="en-US" b="1" dirty="0"/>
              <a:t>Select Committee Inquiries</a:t>
            </a:r>
          </a:p>
          <a:p>
            <a:pPr marL="139700" indent="0" algn="ctr">
              <a:buNone/>
            </a:pPr>
            <a:r>
              <a:rPr lang="en-US" b="1" dirty="0"/>
              <a:t>New MPs outreach</a:t>
            </a:r>
          </a:p>
          <a:p>
            <a:pPr marL="139700" indent="0" algn="ctr">
              <a:buNone/>
            </a:pPr>
            <a:endParaRPr lang="en-US" b="1" dirty="0"/>
          </a:p>
          <a:p>
            <a:pPr marL="139700" indent="0" algn="ctr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0" y="0"/>
            <a:ext cx="4568023" cy="257174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4"/>
          <p:cNvSpPr txBox="1">
            <a:spLocks noGrp="1"/>
          </p:cNvSpPr>
          <p:nvPr>
            <p:ph type="subTitle" idx="1"/>
          </p:nvPr>
        </p:nvSpPr>
        <p:spPr>
          <a:xfrm>
            <a:off x="127075" y="2175450"/>
            <a:ext cx="4278900" cy="28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LinkedIn, X, Blue Sky, Threads &amp; Mastodon @EndFuelPoverty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Questions, comments and requests to sign up / join to 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4"/>
              </a:rPr>
              <a:t>simon.francis@</a:t>
            </a:r>
            <a:endParaRPr dirty="0"/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4"/>
              </a:rPr>
              <a:t>campaigncollective.org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50983" y="883225"/>
            <a:ext cx="3910840" cy="57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4"/>
          <p:cNvSpPr txBox="1">
            <a:spLocks noGrp="1"/>
          </p:cNvSpPr>
          <p:nvPr>
            <p:ph type="subTitle" idx="1"/>
          </p:nvPr>
        </p:nvSpPr>
        <p:spPr>
          <a:xfrm>
            <a:off x="4850975" y="2175450"/>
            <a:ext cx="4095000" cy="28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6"/>
              </a:rPr>
              <a:t>twitter.com/ThisWinterUK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7"/>
              </a:rPr>
              <a:t>facebook.com/WarmThisWinter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8"/>
              </a:rPr>
              <a:t>instagram.com/warmthiswinteruk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To sign up email </a:t>
            </a:r>
            <a:r>
              <a:rPr lang="en-GB" sz="1900" u="sng" dirty="0">
                <a:solidFill>
                  <a:schemeClr val="hlink"/>
                </a:solidFill>
                <a:latin typeface="Public Sans"/>
                <a:ea typeface="Public Sans"/>
                <a:cs typeface="Public Sans"/>
                <a:sym typeface="Public Sans"/>
                <a:hlinkClick r:id="rId9"/>
              </a:rPr>
              <a:t>caroline@upliftuk.org</a:t>
            </a:r>
            <a:r>
              <a:rPr lang="en-GB" sz="1900" dirty="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  </a:t>
            </a:r>
            <a:endParaRPr sz="1900" dirty="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cxnSp>
        <p:nvCxnSpPr>
          <p:cNvPr id="132" name="Google Shape;132;p24"/>
          <p:cNvCxnSpPr/>
          <p:nvPr/>
        </p:nvCxnSpPr>
        <p:spPr>
          <a:xfrm>
            <a:off x="4636400" y="103500"/>
            <a:ext cx="10500" cy="483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C2A1341AD474D94582F8CCBD323F1" ma:contentTypeVersion="18" ma:contentTypeDescription="Create a new document." ma:contentTypeScope="" ma:versionID="aec598222b345b5697a0311d106cf01f">
  <xsd:schema xmlns:xsd="http://www.w3.org/2001/XMLSchema" xmlns:xs="http://www.w3.org/2001/XMLSchema" xmlns:p="http://schemas.microsoft.com/office/2006/metadata/properties" xmlns:ns2="c894f0c1-9df8-49b1-aa6e-181815c04f98" xmlns:ns3="1df39dad-b2bd-458d-b590-cf32539145d8" targetNamespace="http://schemas.microsoft.com/office/2006/metadata/properties" ma:root="true" ma:fieldsID="3c020e918caefad2d1f8868f9454c92b" ns2:_="" ns3:_="">
    <xsd:import namespace="c894f0c1-9df8-49b1-aa6e-181815c04f98"/>
    <xsd:import namespace="1df39dad-b2bd-458d-b590-cf32539145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94f0c1-9df8-49b1-aa6e-181815c04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e827fe6-2d13-47b8-a7dc-27c7a4c8bb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39dad-b2bd-458d-b590-cf32539145d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7e17dc0-f8d8-4d35-81bc-90e59ff4c59c}" ma:internalName="TaxCatchAll" ma:showField="CatchAllData" ma:web="1df39dad-b2bd-458d-b590-cf32539145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94f0c1-9df8-49b1-aa6e-181815c04f98">
      <Terms xmlns="http://schemas.microsoft.com/office/infopath/2007/PartnerControls"/>
    </lcf76f155ced4ddcb4097134ff3c332f>
    <TaxCatchAll xmlns="1df39dad-b2bd-458d-b590-cf32539145d8" xsi:nil="true"/>
  </documentManagement>
</p:properties>
</file>

<file path=customXml/itemProps1.xml><?xml version="1.0" encoding="utf-8"?>
<ds:datastoreItem xmlns:ds="http://schemas.openxmlformats.org/officeDocument/2006/customXml" ds:itemID="{A8BF2361-6ACC-4E44-AD7D-D135787DD1CA}"/>
</file>

<file path=customXml/itemProps2.xml><?xml version="1.0" encoding="utf-8"?>
<ds:datastoreItem xmlns:ds="http://schemas.openxmlformats.org/officeDocument/2006/customXml" ds:itemID="{F29A9D5A-DD8E-4005-A4F6-6FAA7021E7FF}"/>
</file>

<file path=customXml/itemProps3.xml><?xml version="1.0" encoding="utf-8"?>
<ds:datastoreItem xmlns:ds="http://schemas.openxmlformats.org/officeDocument/2006/customXml" ds:itemID="{31495EC6-D6C9-44F5-A3F2-70EE95097DAA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467</Words>
  <Application>Microsoft Office PowerPoint</Application>
  <PresentationFormat>On-screen Show (16:9)</PresentationFormat>
  <Paragraphs>88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Helvetica Neue Light</vt:lpstr>
      <vt:lpstr>Public Sans</vt:lpstr>
      <vt:lpstr>Simple Light</vt:lpstr>
      <vt:lpstr>PowerPoint Presentation</vt:lpstr>
      <vt:lpstr>The energy bills crisis enters its fourth winter</vt:lpstr>
      <vt:lpstr>Energy prices continue to stay high</vt:lpstr>
      <vt:lpstr>Likely priorities for 2025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McArthur</dc:creator>
  <cp:lastModifiedBy>Christine McArthur</cp:lastModifiedBy>
  <cp:revision>4</cp:revision>
  <dcterms:modified xsi:type="dcterms:W3CDTF">2024-11-11T11:57:52Z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0x01010000AC2A1341AD474D94582F8CCBD323F1</vt:lpwstr>
  </property>
</Properties>
</file>