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78" r:id="rId5"/>
    <p:sldId id="276" r:id="rId6"/>
    <p:sldId id="273" r:id="rId7"/>
    <p:sldId id="288" r:id="rId8"/>
    <p:sldId id="283" r:id="rId9"/>
    <p:sldId id="280" r:id="rId10"/>
    <p:sldId id="284" r:id="rId11"/>
    <p:sldId id="281" r:id="rId12"/>
    <p:sldId id="287" r:id="rId13"/>
    <p:sldId id="286" r:id="rId14"/>
    <p:sldId id="285" r:id="rId15"/>
    <p:sldId id="279" r:id="rId16"/>
  </p:sldIdLst>
  <p:sldSz cx="18288000" cy="10287000"/>
  <p:notesSz cx="6858000" cy="9144000"/>
  <p:embeddedFontLst>
    <p:embeddedFont>
      <p:font typeface="Trebuchet MS" panose="020B0603020202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overtyinequality.sco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info@povertyinequality.sco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Participation A look back on the first Experts by Experience Panel of the  Poverty and Inequality Commission - Particip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829" y="5981700"/>
            <a:ext cx="7827142" cy="342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9"/>
          <p:cNvSpPr txBox="1"/>
          <p:nvPr/>
        </p:nvSpPr>
        <p:spPr>
          <a:xfrm>
            <a:off x="533400" y="1866900"/>
            <a:ext cx="11125200" cy="677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720"/>
              </a:lnSpc>
            </a:pPr>
            <a:r>
              <a:rPr lang="en-US" sz="4400" b="1" spc="-143" dirty="0">
                <a:latin typeface="Trebuchet MS" panose="020B0603020202020204" pitchFamily="34" charset="0"/>
              </a:rPr>
              <a:t>Addressing Inequality and Injustice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533400" y="3619500"/>
            <a:ext cx="11125200" cy="282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4364"/>
              </a:lnSpc>
            </a:pPr>
            <a:r>
              <a:rPr lang="en-US" sz="4000" b="1" spc="-104" dirty="0">
                <a:latin typeface="Trebuchet MS" panose="020B0603020202020204" pitchFamily="34" charset="0"/>
              </a:rPr>
              <a:t>Stephen Sinclair</a:t>
            </a:r>
          </a:p>
          <a:p>
            <a:pPr marL="0" lvl="1">
              <a:lnSpc>
                <a:spcPts val="4364"/>
              </a:lnSpc>
            </a:pPr>
            <a:r>
              <a:rPr lang="en-US" sz="3800" b="1" spc="-104" dirty="0">
                <a:latin typeface="Trebuchet MS" panose="020B0603020202020204" pitchFamily="34" charset="0"/>
              </a:rPr>
              <a:t>Chair, Poverty &amp; Inequality Commission</a:t>
            </a:r>
          </a:p>
          <a:p>
            <a:pPr marL="0" lvl="1">
              <a:lnSpc>
                <a:spcPts val="4364"/>
              </a:lnSpc>
            </a:pPr>
            <a:r>
              <a:rPr lang="en-US" sz="3200" b="1" spc="-104" dirty="0">
                <a:latin typeface="Trebuchet MS" panose="020B0603020202020204" pitchFamily="34" charset="0"/>
              </a:rPr>
              <a:t> </a:t>
            </a:r>
          </a:p>
          <a:p>
            <a:pPr marL="0" lvl="1">
              <a:lnSpc>
                <a:spcPts val="4364"/>
              </a:lnSpc>
            </a:pPr>
            <a:r>
              <a:rPr lang="en-US" sz="3400" b="1" spc="-104" dirty="0">
                <a:latin typeface="Trebuchet MS" panose="020B0603020202020204" pitchFamily="34" charset="0"/>
              </a:rPr>
              <a:t>Energy Action Scotland Annual Conference</a:t>
            </a:r>
          </a:p>
          <a:p>
            <a:pPr marL="0" lvl="1">
              <a:lnSpc>
                <a:spcPts val="4364"/>
              </a:lnSpc>
            </a:pPr>
            <a:r>
              <a:rPr lang="en-US" sz="3400" b="1" spc="-104" dirty="0">
                <a:latin typeface="Trebuchet MS" panose="020B0603020202020204" pitchFamily="34" charset="0"/>
              </a:rPr>
              <a:t>15</a:t>
            </a:r>
            <a:r>
              <a:rPr lang="en-US" sz="3400" b="1" spc="-104" baseline="30000" dirty="0">
                <a:latin typeface="Trebuchet MS" panose="020B0603020202020204" pitchFamily="34" charset="0"/>
              </a:rPr>
              <a:t>th</a:t>
            </a:r>
            <a:r>
              <a:rPr lang="en-US" sz="3400" b="1" spc="-104" dirty="0">
                <a:latin typeface="Trebuchet MS" panose="020B0603020202020204" pitchFamily="34" charset="0"/>
              </a:rPr>
              <a:t> November 2024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383012"/>
            <a:ext cx="2967775" cy="296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68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Participation A look back on the first Experts by Experience Panel of the  Poverty and Inequality Commission - Particip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9104" y="0"/>
            <a:ext cx="420889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9"/>
          <p:cNvSpPr txBox="1"/>
          <p:nvPr/>
        </p:nvSpPr>
        <p:spPr>
          <a:xfrm>
            <a:off x="304800" y="114300"/>
            <a:ext cx="7620000" cy="648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720"/>
              </a:lnSpc>
            </a:pPr>
            <a:r>
              <a:rPr lang="en-US" sz="3400" b="1" spc="-143" dirty="0">
                <a:latin typeface="Trebuchet MS" panose="020B0603020202020204" pitchFamily="34" charset="0"/>
              </a:rPr>
              <a:t>Focusing Resources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304800" y="4533900"/>
            <a:ext cx="10270671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indent="-457200">
              <a:lnSpc>
                <a:spcPts val="4364"/>
              </a:lnSpc>
              <a:buFont typeface="Arial" panose="020B0604020202020204" pitchFamily="34" charset="0"/>
              <a:buChar char="•"/>
            </a:pPr>
            <a:endParaRPr lang="en-US" sz="3200" b="1" spc="-104" dirty="0">
              <a:latin typeface="Trebuchet MS" panose="020B0603020202020204" pitchFamily="34" charset="0"/>
            </a:endParaRPr>
          </a:p>
          <a:p>
            <a:pPr lvl="1" indent="-457200">
              <a:lnSpc>
                <a:spcPts val="4364"/>
              </a:lnSpc>
              <a:buFont typeface="Arial" panose="020B0604020202020204" pitchFamily="34" charset="0"/>
              <a:buChar char="•"/>
            </a:pPr>
            <a:endParaRPr lang="en-US" sz="3200" b="1" spc="-104" dirty="0">
              <a:latin typeface="Trebuchet MS" panose="020B0603020202020204" pitchFamily="34" charset="0"/>
            </a:endParaRPr>
          </a:p>
          <a:p>
            <a:pPr lvl="1" indent="-457200">
              <a:lnSpc>
                <a:spcPts val="4364"/>
              </a:lnSpc>
              <a:buFont typeface="Arial" panose="020B0604020202020204" pitchFamily="34" charset="0"/>
              <a:buChar char="•"/>
            </a:pPr>
            <a:endParaRPr lang="en-US" sz="3200" b="1" spc="-104" dirty="0">
              <a:latin typeface="Trebuchet MS" panose="020B0603020202020204" pitchFamily="34" charset="0"/>
            </a:endParaRPr>
          </a:p>
          <a:p>
            <a:pPr lvl="1" indent="-457200">
              <a:lnSpc>
                <a:spcPts val="4364"/>
              </a:lnSpc>
              <a:buFont typeface="Arial" panose="020B0604020202020204" pitchFamily="34" charset="0"/>
              <a:buChar char="•"/>
            </a:pPr>
            <a:endParaRPr lang="en-US" sz="3200" b="1" spc="-104" dirty="0">
              <a:latin typeface="Trebuchet MS" panose="020B0603020202020204" pitchFamily="34" charset="0"/>
            </a:endParaRPr>
          </a:p>
        </p:txBody>
      </p:sp>
      <p:pic>
        <p:nvPicPr>
          <p:cNvPr id="9" name="Picture 8" descr="C:\Users\ssi4\Desktop\Slide5-2048x115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28700"/>
            <a:ext cx="14097000" cy="9022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035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Participation A look back on the first Experts by Experience Panel of the  Poverty and Inequality Commission - Particip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9104" y="0"/>
            <a:ext cx="420889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9"/>
          <p:cNvSpPr txBox="1"/>
          <p:nvPr/>
        </p:nvSpPr>
        <p:spPr>
          <a:xfrm>
            <a:off x="304800" y="114300"/>
            <a:ext cx="7620000" cy="648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720"/>
              </a:lnSpc>
            </a:pPr>
            <a:r>
              <a:rPr lang="en-US" sz="3400" b="1" spc="-143" dirty="0">
                <a:latin typeface="Trebuchet MS" panose="020B0603020202020204" pitchFamily="34" charset="0"/>
              </a:rPr>
              <a:t>Minimum Income Guarantee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304800" y="1047524"/>
            <a:ext cx="17297400" cy="7263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9138" lvl="1" indent="-7191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spc="-104" dirty="0">
                <a:latin typeface="Trebuchet MS" panose="020B0603020202020204" pitchFamily="34" charset="0"/>
              </a:rPr>
              <a:t>UN Special Rapporteur on Extreme Poverty and Human Rights: </a:t>
            </a:r>
          </a:p>
          <a:p>
            <a:pPr marL="719138" lvl="1"/>
            <a:r>
              <a:rPr lang="en-GB" sz="2800" b="1" dirty="0">
                <a:latin typeface="Trebuchet MS" panose="020B0603020202020204" pitchFamily="34" charset="0"/>
              </a:rPr>
              <a:t>‘Effective strategies to tackle child poverty … need to combine universal policies with additional policies targeted at children and households in vulnerable situations. As we have seen, this is referred to as “progressive” or “ tailored" universalism’ (De Schutter, 2023: 140)</a:t>
            </a:r>
            <a:endParaRPr lang="en-US" sz="2800" b="1" spc="-104" dirty="0">
              <a:latin typeface="Trebuchet MS" panose="020B0603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spc="-104" dirty="0">
                <a:latin typeface="Trebuchet MS" panose="020B0603020202020204" pitchFamily="34" charset="0"/>
              </a:rPr>
              <a:t>Social citizenship:</a:t>
            </a:r>
          </a:p>
          <a:p>
            <a:pPr marL="800100"/>
            <a:r>
              <a:rPr lang="en-GB" sz="2800" b="1" dirty="0">
                <a:latin typeface="Trebuchet MS" panose="020B0603020202020204" pitchFamily="34" charset="0"/>
              </a:rPr>
              <a:t>‘The right to a modicum of economic welfare and security to the right to share to the full in the social heritage and to live the life of a civilised being according to the standards prevailing in society’ (Marshall, 1948)</a:t>
            </a:r>
          </a:p>
          <a:p>
            <a:pPr marL="620713" lvl="1" indent="-620713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US" sz="2800" b="1" spc="-104" dirty="0">
                <a:latin typeface="Trebuchet MS" panose="020B0603020202020204" pitchFamily="34" charset="0"/>
              </a:rPr>
              <a:t>Lansley:  </a:t>
            </a:r>
            <a:r>
              <a:rPr lang="en-GB" sz="2800" b="1" dirty="0">
                <a:latin typeface="Trebuchet MS" panose="020B0603020202020204" pitchFamily="34" charset="0"/>
              </a:rPr>
              <a:t>guaranteed income floor as a citizenship right creates a ‘Plimsoll line’ below which no one would fall</a:t>
            </a:r>
          </a:p>
          <a:p>
            <a:pPr marL="620713" lvl="1" indent="-620713">
              <a:lnSpc>
                <a:spcPts val="4364"/>
              </a:lnSpc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GB" sz="2800" b="1" dirty="0">
                <a:latin typeface="Trebuchet MS" panose="020B0603020202020204" pitchFamily="34" charset="0"/>
              </a:rPr>
              <a:t>Minimum Income Guarantee Working Group report to be </a:t>
            </a:r>
            <a:r>
              <a:rPr lang="en-GB" sz="2800" b="1">
                <a:latin typeface="Trebuchet MS" panose="020B0603020202020204" pitchFamily="34" charset="0"/>
              </a:rPr>
              <a:t>published soon</a:t>
            </a:r>
            <a:endParaRPr lang="en-GB" sz="2800" b="1" dirty="0">
              <a:latin typeface="Trebuchet MS" panose="020B0603020202020204" pitchFamily="34" charset="0"/>
            </a:endParaRPr>
          </a:p>
          <a:p>
            <a:pPr marL="620713" lvl="1" indent="-620713">
              <a:lnSpc>
                <a:spcPts val="4364"/>
              </a:lnSpc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GB" sz="2800" b="1" dirty="0">
                <a:latin typeface="Trebuchet MS" panose="020B0603020202020204" pitchFamily="34" charset="0"/>
              </a:rPr>
              <a:t>Cabinet Secretary for Social Justice: MIG is an ‘innovative and bold’ initiative</a:t>
            </a:r>
          </a:p>
          <a:p>
            <a:pPr marL="620713" lvl="1" indent="-620713">
              <a:lnSpc>
                <a:spcPts val="4364"/>
              </a:lnSpc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GB" sz="2800" b="1" dirty="0">
                <a:latin typeface="Trebuchet MS" panose="020B0603020202020204" pitchFamily="34" charset="0"/>
              </a:rPr>
              <a:t>When the status quo isn’t working innovation is necessary</a:t>
            </a:r>
          </a:p>
          <a:p>
            <a:pPr marL="620713" lvl="1" indent="-620713">
              <a:lnSpc>
                <a:spcPts val="4364"/>
              </a:lnSpc>
              <a:buFont typeface="Arial" panose="020B0604020202020204" pitchFamily="34" charset="0"/>
              <a:buChar char="•"/>
              <a:tabLst>
                <a:tab pos="620713" algn="l"/>
              </a:tabLst>
            </a:pPr>
            <a:endParaRPr lang="en-US" sz="2800" b="1" spc="-104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743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Participation A look back on the first Experts by Experience Panel of the  Poverty and Inequality Commission - Particip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199" y="4838700"/>
            <a:ext cx="9907801" cy="479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9"/>
          <p:cNvSpPr txBox="1"/>
          <p:nvPr/>
        </p:nvSpPr>
        <p:spPr>
          <a:xfrm>
            <a:off x="533400" y="1257300"/>
            <a:ext cx="12496800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4364"/>
              </a:lnSpc>
            </a:pPr>
            <a:r>
              <a:rPr lang="en-US" sz="4000" b="1" spc="-104" dirty="0">
                <a:latin typeface="Trebuchet MS" panose="020B0603020202020204" pitchFamily="34" charset="0"/>
              </a:rPr>
              <a:t>Thank you for listening</a:t>
            </a:r>
          </a:p>
          <a:p>
            <a:pPr marL="0" lvl="1">
              <a:lnSpc>
                <a:spcPts val="4364"/>
              </a:lnSpc>
            </a:pPr>
            <a:endParaRPr lang="en-US" sz="4000" b="1" spc="-104" dirty="0">
              <a:latin typeface="Trebuchet MS" panose="020B0603020202020204" pitchFamily="34" charset="0"/>
            </a:endParaRPr>
          </a:p>
          <a:p>
            <a:pPr marL="0" lvl="1">
              <a:lnSpc>
                <a:spcPts val="4364"/>
              </a:lnSpc>
            </a:pPr>
            <a:r>
              <a:rPr lang="en-US" sz="4000" spc="-104" dirty="0">
                <a:latin typeface="Trebuchet MS" panose="020B0603020202020204" pitchFamily="34" charset="0"/>
                <a:hlinkClick r:id="rId3"/>
              </a:rPr>
              <a:t>https://povertyinequality.scot</a:t>
            </a:r>
            <a:r>
              <a:rPr lang="en-US" sz="4000" b="1" spc="-104" dirty="0">
                <a:latin typeface="Trebuchet MS" panose="020B0603020202020204" pitchFamily="34" charset="0"/>
                <a:hlinkClick r:id="rId3"/>
              </a:rPr>
              <a:t>/</a:t>
            </a:r>
            <a:endParaRPr lang="en-US" sz="4000" b="1" spc="-104" dirty="0">
              <a:latin typeface="Trebuchet MS" panose="020B0603020202020204" pitchFamily="34" charset="0"/>
            </a:endParaRPr>
          </a:p>
          <a:p>
            <a:pPr marL="0" lvl="1">
              <a:lnSpc>
                <a:spcPts val="4364"/>
              </a:lnSpc>
            </a:pPr>
            <a:endParaRPr lang="en-US" sz="4000" b="1" spc="-104" dirty="0">
              <a:latin typeface="Trebuchet MS" panose="020B0603020202020204" pitchFamily="34" charset="0"/>
            </a:endParaRPr>
          </a:p>
          <a:p>
            <a:pPr marL="0" lvl="1">
              <a:lnSpc>
                <a:spcPts val="4364"/>
              </a:lnSpc>
            </a:pPr>
            <a:r>
              <a:rPr lang="en-US" sz="4000" b="1" spc="-104" dirty="0">
                <a:latin typeface="Trebuchet MS" panose="020B0603020202020204" pitchFamily="34" charset="0"/>
              </a:rPr>
              <a:t>Contact: </a:t>
            </a:r>
            <a:r>
              <a:rPr lang="en-GB" sz="4000" u="sng" dirty="0">
                <a:hlinkClick r:id="rId4"/>
              </a:rPr>
              <a:t>info@povertyinequality.scot</a:t>
            </a:r>
            <a:endParaRPr lang="en-US" sz="4000" spc="-104" dirty="0">
              <a:latin typeface="Trebuchet MS" panose="020B0603020202020204" pitchFamily="34" charset="0"/>
            </a:endParaRPr>
          </a:p>
          <a:p>
            <a:pPr marL="0" lvl="1">
              <a:lnSpc>
                <a:spcPts val="4364"/>
              </a:lnSpc>
            </a:pPr>
            <a:endParaRPr lang="en-US" sz="3200" b="1" spc="-104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7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97248" y="88584"/>
            <a:ext cx="12725400" cy="648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20"/>
              </a:lnSpc>
            </a:pPr>
            <a:r>
              <a:rPr lang="en-US" sz="3400" b="1" spc="-143" dirty="0">
                <a:latin typeface="Trebuchet MS" panose="020B0603020202020204" pitchFamily="34" charset="0"/>
              </a:rPr>
              <a:t>Poverty &amp; Inequality Commission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197248" y="1007609"/>
            <a:ext cx="16720458" cy="6812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1200" lvl="1" indent="-711200">
              <a:lnSpc>
                <a:spcPct val="150000"/>
              </a:lnSpc>
              <a:buFont typeface="Arial"/>
              <a:buChar char="•"/>
            </a:pPr>
            <a:r>
              <a:rPr lang="en-US" sz="2800" b="1" spc="-104" dirty="0">
                <a:latin typeface="Trebuchet MS" panose="020B0603020202020204" pitchFamily="34" charset="0"/>
              </a:rPr>
              <a:t>Non Departmental Public Body – statutory since 2019</a:t>
            </a:r>
          </a:p>
          <a:p>
            <a:pPr marL="711200" lvl="1" indent="-711200">
              <a:lnSpc>
                <a:spcPct val="150000"/>
              </a:lnSpc>
              <a:buFont typeface="Arial"/>
              <a:buChar char="•"/>
            </a:pPr>
            <a:r>
              <a:rPr lang="en-US" sz="2800" b="1" spc="-104" dirty="0">
                <a:latin typeface="Trebuchet MS" panose="020B0603020202020204" pitchFamily="34" charset="0"/>
              </a:rPr>
              <a:t>9 members – assumed office July 2024</a:t>
            </a:r>
          </a:p>
          <a:p>
            <a:pPr marL="711200" lvl="1" indent="-711200">
              <a:lnSpc>
                <a:spcPct val="150000"/>
              </a:lnSpc>
              <a:buFont typeface="Arial"/>
              <a:buChar char="•"/>
            </a:pPr>
            <a:r>
              <a:rPr lang="en-US" sz="2800" b="1" spc="-104" dirty="0">
                <a:latin typeface="Trebuchet MS" panose="020B0603020202020204" pitchFamily="34" charset="0"/>
              </a:rPr>
              <a:t>Experience Panel</a:t>
            </a:r>
          </a:p>
          <a:p>
            <a:pPr marL="711200" lvl="1" indent="-711200" algn="l">
              <a:lnSpc>
                <a:spcPct val="150000"/>
              </a:lnSpc>
              <a:buFont typeface="Arial"/>
              <a:buChar char="•"/>
            </a:pPr>
            <a:r>
              <a:rPr lang="en-US" sz="2800" b="1" spc="-104" dirty="0">
                <a:latin typeface="Trebuchet MS" panose="020B0603020202020204" pitchFamily="34" charset="0"/>
              </a:rPr>
              <a:t>Three roles:</a:t>
            </a:r>
          </a:p>
          <a:p>
            <a:pPr marL="1427163" lvl="1" indent="-704850" algn="l">
              <a:lnSpc>
                <a:spcPct val="150000"/>
              </a:lnSpc>
              <a:buFont typeface="+mj-lt"/>
              <a:buAutoNum type="romanLcPeriod"/>
            </a:pPr>
            <a:r>
              <a:rPr lang="en-US" sz="2800" b="1" spc="-104" dirty="0">
                <a:latin typeface="Trebuchet MS" panose="020B0603020202020204" pitchFamily="34" charset="0"/>
              </a:rPr>
              <a:t>Advice</a:t>
            </a:r>
          </a:p>
          <a:p>
            <a:pPr marL="1427163" lvl="1" indent="-704850" algn="l">
              <a:lnSpc>
                <a:spcPct val="150000"/>
              </a:lnSpc>
              <a:buFont typeface="+mj-lt"/>
              <a:buAutoNum type="romanLcPeriod"/>
            </a:pPr>
            <a:r>
              <a:rPr lang="en-US" sz="2800" b="1" spc="-104" dirty="0">
                <a:latin typeface="Trebuchet MS" panose="020B0603020202020204" pitchFamily="34" charset="0"/>
              </a:rPr>
              <a:t>Accountability</a:t>
            </a:r>
          </a:p>
          <a:p>
            <a:pPr marL="1427163" lvl="1" indent="-704850" algn="l">
              <a:lnSpc>
                <a:spcPct val="150000"/>
              </a:lnSpc>
              <a:buFont typeface="+mj-lt"/>
              <a:buAutoNum type="romanLcPeriod"/>
            </a:pPr>
            <a:r>
              <a:rPr lang="en-US" sz="2800" b="1" spc="-104" dirty="0">
                <a:latin typeface="Trebuchet MS" panose="020B0603020202020204" pitchFamily="34" charset="0"/>
              </a:rPr>
              <a:t>Advocacy</a:t>
            </a:r>
          </a:p>
          <a:p>
            <a:pPr marL="711200" lvl="1" indent="-711200">
              <a:buFont typeface="Arial"/>
              <a:buChar char="•"/>
            </a:pPr>
            <a:r>
              <a:rPr lang="en-US" sz="2800" b="1" spc="-104" dirty="0">
                <a:latin typeface="Trebuchet MS" panose="020B0603020202020204" pitchFamily="34" charset="0"/>
              </a:rPr>
              <a:t>Some recent outputs:</a:t>
            </a:r>
          </a:p>
          <a:p>
            <a:pPr marL="1436688" lvl="1" indent="-725488">
              <a:buFont typeface="Wingdings" panose="05000000000000000000" pitchFamily="2" charset="2"/>
              <a:buChar char="Ø"/>
            </a:pPr>
            <a:r>
              <a:rPr lang="en-US" sz="2800" b="1" i="1" spc="-104" dirty="0">
                <a:latin typeface="Trebuchet MS" panose="020B0603020202020204" pitchFamily="34" charset="0"/>
              </a:rPr>
              <a:t>Child Poverty </a:t>
            </a:r>
            <a:r>
              <a:rPr lang="en-GB" sz="2800" b="1" i="1" spc="-104" dirty="0">
                <a:latin typeface="Trebuchet MS" panose="020B0603020202020204" pitchFamily="34" charset="0"/>
              </a:rPr>
              <a:t>Scr</a:t>
            </a:r>
            <a:r>
              <a:rPr lang="en-GB" sz="2800" b="1" i="1" dirty="0">
                <a:latin typeface="Trebuchet MS" panose="020B0603020202020204" pitchFamily="34" charset="0"/>
              </a:rPr>
              <a:t>utiny </a:t>
            </a:r>
            <a:r>
              <a:rPr lang="en-GB" sz="2800" b="1" dirty="0">
                <a:latin typeface="Trebuchet MS" panose="020B0603020202020204" pitchFamily="34" charset="0"/>
              </a:rPr>
              <a:t>report (June 2024)</a:t>
            </a:r>
          </a:p>
          <a:p>
            <a:pPr marL="1436688" lvl="1" indent="-725488">
              <a:buFont typeface="Wingdings" panose="05000000000000000000" pitchFamily="2" charset="2"/>
              <a:buChar char="Ø"/>
            </a:pPr>
            <a:r>
              <a:rPr lang="en-GB" sz="2800" b="1" i="1" dirty="0">
                <a:latin typeface="Trebuchet MS" panose="020B0603020202020204" pitchFamily="34" charset="0"/>
              </a:rPr>
              <a:t>Intersectionality Strategy </a:t>
            </a:r>
            <a:r>
              <a:rPr lang="en-GB" sz="2800" b="1" dirty="0">
                <a:latin typeface="Trebuchet MS" panose="020B0603020202020204" pitchFamily="34" charset="0"/>
              </a:rPr>
              <a:t>(Dec. 2023)</a:t>
            </a:r>
          </a:p>
          <a:p>
            <a:pPr marL="1436688" lvl="1" indent="-815975">
              <a:buFont typeface="Wingdings" panose="05000000000000000000" pitchFamily="2" charset="2"/>
              <a:buChar char="Ø"/>
            </a:pPr>
            <a:endParaRPr lang="en-GB" sz="2800" b="1" dirty="0">
              <a:latin typeface="Trebuchet MS" panose="020B0603020202020204" pitchFamily="34" charset="0"/>
            </a:endParaRPr>
          </a:p>
          <a:p>
            <a:pPr marL="711200" lvl="1" indent="-711200">
              <a:lnSpc>
                <a:spcPts val="4364"/>
              </a:lnSpc>
              <a:buFont typeface="Arial"/>
              <a:buChar char="•"/>
            </a:pPr>
            <a:endParaRPr lang="en-GB" sz="3200" b="1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Front cover of the Commission's Child Poverty Progress Report 2023 - 24. Photograph of two children sitting on the side of a hill overlooking land and lakes in Scotland. &#10;&#10;Text reads:  Child Poverty Delivery Plan Progress Report 2023 - 24.&#10;&#10;Scrutiny by the Poverty and Inequality Commission.&#10;&#10;Prepared for Scottish Government, May 2024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748060"/>
            <a:ext cx="4236135" cy="525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rticipation A look back on the first Experts by Experience Panel of the  Poverty and Inequality Commission - Particip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139" y="0"/>
            <a:ext cx="4282882" cy="151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200" y="2753503"/>
            <a:ext cx="4021923" cy="52591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295" y="6743700"/>
            <a:ext cx="9144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36688" lvl="1" indent="-725488">
              <a:buFont typeface="Wingdings" panose="05000000000000000000" pitchFamily="2" charset="2"/>
              <a:buChar char="Ø"/>
            </a:pPr>
            <a:r>
              <a:rPr lang="en-GB" sz="2800" b="1" i="1" dirty="0">
                <a:latin typeface="Trebuchet MS" panose="020B0603020202020204" pitchFamily="34" charset="0"/>
              </a:rPr>
              <a:t>How Better Tax Policy Can Reduce Poverty and Inequality: Recommendations for an Effective and Accountable Scotland</a:t>
            </a:r>
            <a:r>
              <a:rPr lang="en-GB" sz="2800" b="1" dirty="0">
                <a:latin typeface="Trebuchet MS" panose="020B0603020202020204" pitchFamily="34" charset="0"/>
              </a:rPr>
              <a:t> </a:t>
            </a:r>
            <a:r>
              <a:rPr lang="en-US" sz="2800" b="1" dirty="0">
                <a:latin typeface="Trebuchet MS" panose="020B0603020202020204" pitchFamily="34" charset="0"/>
              </a:rPr>
              <a:t>(Oct. 2023)</a:t>
            </a:r>
            <a:endParaRPr lang="en-GB" sz="3200" b="1" dirty="0">
              <a:latin typeface="Trebuchet MS" panose="020B06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505" y="8565729"/>
            <a:ext cx="1638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>
                <a:latin typeface="Trebuchet MS" panose="020B0603020202020204" pitchFamily="34" charset="0"/>
              </a:rPr>
              <a:t>Today </a:t>
            </a:r>
            <a:r>
              <a:rPr lang="en-GB" sz="2800" b="1" dirty="0">
                <a:latin typeface="Trebuchet MS" panose="020B0603020202020204" pitchFamily="34" charset="0"/>
              </a:rPr>
              <a:t>expressing personal views rather than Commission policy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3815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Participation A look back on the first Experts by Experience Panel of the  Poverty and Inequality Commission - Particip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941" y="10886"/>
            <a:ext cx="4178060" cy="147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9"/>
          <p:cNvSpPr txBox="1"/>
          <p:nvPr/>
        </p:nvSpPr>
        <p:spPr>
          <a:xfrm>
            <a:off x="304800" y="114300"/>
            <a:ext cx="13258800" cy="648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720"/>
              </a:lnSpc>
            </a:pPr>
            <a:r>
              <a:rPr lang="en-US" sz="3400" b="1" spc="-143" dirty="0">
                <a:latin typeface="Trebuchet MS" panose="020B0603020202020204" pitchFamily="34" charset="0"/>
              </a:rPr>
              <a:t>Wealth and Income Inequality in Scotland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38300"/>
            <a:ext cx="14914549" cy="8490857"/>
          </a:xfrm>
          <a:prstGeom prst="rect">
            <a:avLst/>
          </a:prstGeom>
        </p:spPr>
      </p:pic>
      <p:sp>
        <p:nvSpPr>
          <p:cNvPr id="5" name="TextBox 9"/>
          <p:cNvSpPr txBox="1"/>
          <p:nvPr/>
        </p:nvSpPr>
        <p:spPr>
          <a:xfrm>
            <a:off x="152400" y="915083"/>
            <a:ext cx="13792200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720"/>
              </a:lnSpc>
            </a:pPr>
            <a:r>
              <a:rPr lang="en-US" sz="3200" u="sng" spc="-143" dirty="0">
                <a:latin typeface="Trebuchet MS" panose="020B0603020202020204" pitchFamily="34" charset="0"/>
              </a:rPr>
              <a:t>Income and Wealth Distribution in Scotland</a:t>
            </a:r>
          </a:p>
        </p:txBody>
      </p:sp>
    </p:spTree>
    <p:extLst>
      <p:ext uri="{BB962C8B-B14F-4D97-AF65-F5344CB8AC3E}">
        <p14:creationId xmlns:p14="http://schemas.microsoft.com/office/powerpoint/2010/main" val="1915783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Participation A look back on the first Experts by Experience Panel of the  Poverty and Inequality Commission - Particip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941" y="10886"/>
            <a:ext cx="4178060" cy="147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9"/>
          <p:cNvSpPr txBox="1"/>
          <p:nvPr/>
        </p:nvSpPr>
        <p:spPr>
          <a:xfrm>
            <a:off x="304800" y="114300"/>
            <a:ext cx="14173200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720"/>
              </a:lnSpc>
            </a:pPr>
            <a:r>
              <a:rPr lang="en-US" sz="3400" b="1" spc="-143" dirty="0">
                <a:latin typeface="Trebuchet MS" panose="020B0603020202020204" pitchFamily="34" charset="0"/>
              </a:rPr>
              <a:t>Which Inequalities are Unjust?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304800" y="1047524"/>
            <a:ext cx="16720458" cy="6052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9138" lvl="1" indent="-7191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spc="-104" dirty="0">
                <a:latin typeface="Trebuchet MS" panose="020B0603020202020204" pitchFamily="34" charset="0"/>
              </a:rPr>
              <a:t>‘Social (in)justice’ is an essentially contested concept</a:t>
            </a:r>
          </a:p>
          <a:p>
            <a:pPr marL="719138" lvl="1" indent="-7191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1" spc="-104" dirty="0">
                <a:latin typeface="Trebuchet MS" panose="020B0603020202020204" pitchFamily="34" charset="0"/>
              </a:rPr>
              <a:t>Unequal outcomes may be considered unjust if they are either –</a:t>
            </a:r>
          </a:p>
          <a:p>
            <a:pPr marL="1436688" lvl="1" indent="-7175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b="1" spc="-104" dirty="0">
                <a:latin typeface="Trebuchet MS" panose="020B0603020202020204" pitchFamily="34" charset="0"/>
              </a:rPr>
              <a:t>Unjustifi</a:t>
            </a:r>
            <a:r>
              <a:rPr lang="en-GB" sz="2800" b="1" u="sng" spc="-104" dirty="0">
                <a:latin typeface="Trebuchet MS" panose="020B0603020202020204" pitchFamily="34" charset="0"/>
              </a:rPr>
              <a:t>able </a:t>
            </a:r>
            <a:r>
              <a:rPr lang="en-GB" sz="2800" b="1" spc="-104" dirty="0">
                <a:latin typeface="Trebuchet MS" panose="020B0603020202020204" pitchFamily="34" charset="0"/>
              </a:rPr>
              <a:t>- </a:t>
            </a:r>
            <a:r>
              <a:rPr lang="en-GB" sz="2800" b="1" dirty="0">
                <a:latin typeface="Trebuchet MS" panose="020B0603020202020204" pitchFamily="34" charset="0"/>
              </a:rPr>
              <a:t>violate an important principle</a:t>
            </a:r>
          </a:p>
          <a:p>
            <a:pPr marL="1436688" lvl="1" indent="-7175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latin typeface="Trebuchet MS" panose="020B0603020202020204" pitchFamily="34" charset="0"/>
              </a:rPr>
              <a:t>Unjustif</a:t>
            </a:r>
            <a:r>
              <a:rPr lang="en-GB" sz="2800" b="1" u="sng" dirty="0">
                <a:latin typeface="Trebuchet MS" panose="020B0603020202020204" pitchFamily="34" charset="0"/>
              </a:rPr>
              <a:t>ied</a:t>
            </a:r>
            <a:r>
              <a:rPr lang="en-GB" sz="2800" b="1" dirty="0">
                <a:latin typeface="Trebuchet MS" panose="020B0603020202020204" pitchFamily="34" charset="0"/>
              </a:rPr>
              <a:t> - unmerited</a:t>
            </a:r>
          </a:p>
          <a:p>
            <a:pPr marL="620713" lvl="1" indent="-620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1" spc="-104" dirty="0">
                <a:latin typeface="Trebuchet MS" panose="020B0603020202020204" pitchFamily="34" charset="0"/>
              </a:rPr>
              <a:t>Poverty is an injustice = </a:t>
            </a:r>
            <a:r>
              <a:rPr lang="en-GB" sz="2800" b="1" dirty="0">
                <a:latin typeface="Trebuchet MS" panose="020B0603020202020204" pitchFamily="34" charset="0"/>
              </a:rPr>
              <a:t>income below threshold required for minimum standard of decency</a:t>
            </a:r>
            <a:endParaRPr lang="en-GB" sz="2800" b="1" spc="-104" dirty="0">
              <a:latin typeface="Trebuchet MS" panose="020B0603020202020204" pitchFamily="34" charset="0"/>
            </a:endParaRPr>
          </a:p>
          <a:p>
            <a:pPr marL="1338263" lvl="1" indent="-619125">
              <a:lnSpc>
                <a:spcPts val="4364"/>
              </a:lnSpc>
              <a:buFont typeface="Wingdings" panose="05000000000000000000" pitchFamily="2" charset="2"/>
              <a:buChar char="Ø"/>
            </a:pPr>
            <a:endParaRPr lang="en-US" sz="2800" b="1" spc="-104" dirty="0">
              <a:latin typeface="Trebuchet MS" panose="020B0603020202020204" pitchFamily="34" charset="0"/>
            </a:endParaRPr>
          </a:p>
          <a:p>
            <a:pPr lvl="1" indent="-457200">
              <a:lnSpc>
                <a:spcPts val="4364"/>
              </a:lnSpc>
              <a:buFont typeface="Arial" panose="020B0604020202020204" pitchFamily="34" charset="0"/>
              <a:buChar char="•"/>
            </a:pPr>
            <a:endParaRPr lang="en-US" sz="2800" b="1" spc="-104" dirty="0">
              <a:latin typeface="Trebuchet MS" panose="020B0603020202020204" pitchFamily="34" charset="0"/>
            </a:endParaRPr>
          </a:p>
          <a:p>
            <a:pPr lvl="1" indent="-457200">
              <a:lnSpc>
                <a:spcPts val="4364"/>
              </a:lnSpc>
              <a:buFont typeface="Arial" panose="020B0604020202020204" pitchFamily="34" charset="0"/>
              <a:buChar char="•"/>
            </a:pPr>
            <a:endParaRPr lang="en-US" sz="2800" b="1" spc="-104" dirty="0">
              <a:latin typeface="Trebuchet MS" panose="020B0603020202020204" pitchFamily="34" charset="0"/>
            </a:endParaRPr>
          </a:p>
          <a:p>
            <a:pPr lvl="1" indent="-457200">
              <a:lnSpc>
                <a:spcPts val="4364"/>
              </a:lnSpc>
              <a:buFont typeface="Arial" panose="020B0604020202020204" pitchFamily="34" charset="0"/>
              <a:buChar char="•"/>
            </a:pPr>
            <a:endParaRPr lang="en-US" sz="2800" b="1" spc="-104" dirty="0">
              <a:latin typeface="Trebuchet MS" panose="020B0603020202020204" pitchFamily="34" charset="0"/>
            </a:endParaRPr>
          </a:p>
          <a:p>
            <a:pPr lvl="1" indent="-457200">
              <a:lnSpc>
                <a:spcPts val="4364"/>
              </a:lnSpc>
              <a:buFont typeface="Arial" panose="020B0604020202020204" pitchFamily="34" charset="0"/>
              <a:buChar char="•"/>
            </a:pPr>
            <a:endParaRPr lang="en-US" sz="2800" b="1" spc="-104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12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Participation A look back on the first Experts by Experience Panel of the  Poverty and Inequality Commission - Particip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0" y="0"/>
            <a:ext cx="4267200" cy="150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9"/>
          <p:cNvSpPr txBox="1"/>
          <p:nvPr/>
        </p:nvSpPr>
        <p:spPr>
          <a:xfrm>
            <a:off x="304800" y="114300"/>
            <a:ext cx="7620000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720"/>
              </a:lnSpc>
            </a:pPr>
            <a:r>
              <a:rPr lang="en-US" sz="3400" b="1" spc="-143" dirty="0">
                <a:latin typeface="Trebuchet MS" panose="020B0603020202020204" pitchFamily="34" charset="0"/>
              </a:rPr>
              <a:t>Unfair and Unjust Inequalities: Health 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8EB4C379-9AED-C233-2C8A-52327D2313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33697"/>
            <a:ext cx="13089486" cy="8523024"/>
          </a:xfrm>
          <a:prstGeom prst="rect">
            <a:avLst/>
          </a:prstGeom>
        </p:spPr>
      </p:pic>
      <p:sp>
        <p:nvSpPr>
          <p:cNvPr id="6" name="TextBox 9"/>
          <p:cNvSpPr txBox="1"/>
          <p:nvPr/>
        </p:nvSpPr>
        <p:spPr>
          <a:xfrm>
            <a:off x="304800" y="845269"/>
            <a:ext cx="9906000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720"/>
              </a:lnSpc>
            </a:pPr>
            <a:r>
              <a:rPr lang="en-US" sz="3200" u="sng" spc="-143" dirty="0">
                <a:latin typeface="Trebuchet MS" panose="020B0603020202020204" pitchFamily="34" charset="0"/>
              </a:rPr>
              <a:t>Developments in Health Inequality in Scotland, 2001-2021</a:t>
            </a:r>
          </a:p>
        </p:txBody>
      </p:sp>
    </p:spTree>
    <p:extLst>
      <p:ext uri="{BB962C8B-B14F-4D97-AF65-F5344CB8AC3E}">
        <p14:creationId xmlns:p14="http://schemas.microsoft.com/office/powerpoint/2010/main" val="1894915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Participation A look back on the first Experts by Experience Panel of the  Poverty and Inequality Commission - Particip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5913" y="49095"/>
            <a:ext cx="4142087" cy="146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9"/>
          <p:cNvSpPr txBox="1"/>
          <p:nvPr/>
        </p:nvSpPr>
        <p:spPr>
          <a:xfrm>
            <a:off x="304800" y="114300"/>
            <a:ext cx="7620000" cy="665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720"/>
              </a:lnSpc>
            </a:pPr>
            <a:r>
              <a:rPr lang="en-US" sz="3400" b="1" spc="-143" dirty="0">
                <a:latin typeface="Trebuchet MS" panose="020B0603020202020204" pitchFamily="34" charset="0"/>
              </a:rPr>
              <a:t>Policies Can Make Difference 1</a:t>
            </a:r>
          </a:p>
        </p:txBody>
      </p:sp>
      <p:pic>
        <p:nvPicPr>
          <p:cNvPr id="6" name="Picture 5" descr="C:\Users\ssi4\AppData\Local\Packages\Microsoft.Windows.Photos_8wekyb3d8bbwe\TempState\ShareServiceTempFolder\Child v OAP Poverty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1257300"/>
            <a:ext cx="13819342" cy="86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9"/>
          <p:cNvSpPr txBox="1"/>
          <p:nvPr/>
        </p:nvSpPr>
        <p:spPr>
          <a:xfrm>
            <a:off x="14325600" y="9136931"/>
            <a:ext cx="3429000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720"/>
              </a:lnSpc>
            </a:pPr>
            <a:r>
              <a:rPr lang="en-US" sz="2000" spc="-143" dirty="0">
                <a:latin typeface="Trebuchet MS" panose="020B0603020202020204" pitchFamily="34" charset="0"/>
              </a:rPr>
              <a:t>Source: Financial Times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4279428" y="1257300"/>
            <a:ext cx="5321772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720"/>
              </a:lnSpc>
            </a:pPr>
            <a:r>
              <a:rPr lang="en-US" sz="3200" u="sng" spc="-143" dirty="0">
                <a:latin typeface="Trebuchet MS" panose="020B0603020202020204" pitchFamily="34" charset="0"/>
              </a:rPr>
              <a:t>UK Poverty Trends, 1995-2030</a:t>
            </a:r>
          </a:p>
        </p:txBody>
      </p:sp>
    </p:spTree>
    <p:extLst>
      <p:ext uri="{BB962C8B-B14F-4D97-AF65-F5344CB8AC3E}">
        <p14:creationId xmlns:p14="http://schemas.microsoft.com/office/powerpoint/2010/main" val="427979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Participation A look back on the first Experts by Experience Panel of the  Poverty and Inequality Commission - Particip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5913" y="49095"/>
            <a:ext cx="4142087" cy="146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9"/>
          <p:cNvSpPr txBox="1"/>
          <p:nvPr/>
        </p:nvSpPr>
        <p:spPr>
          <a:xfrm>
            <a:off x="304800" y="114300"/>
            <a:ext cx="7620000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720"/>
              </a:lnSpc>
            </a:pPr>
            <a:r>
              <a:rPr lang="en-US" sz="3400" b="1" spc="-143" dirty="0">
                <a:latin typeface="Trebuchet MS" panose="020B0603020202020204" pitchFamily="34" charset="0"/>
              </a:rPr>
              <a:t>Policies Can Make Difference 2</a:t>
            </a:r>
          </a:p>
        </p:txBody>
      </p:sp>
      <p:pic>
        <p:nvPicPr>
          <p:cNvPr id="6" name="Picture 5" descr="C:\Users\ssi4\AppData\Local\Packages\Microsoft.Windows.Photos_8wekyb3d8bbwe\TempState\ShareServiceTempFolder\unicefdatagraph_final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3" y="1003113"/>
            <a:ext cx="14118699" cy="9017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890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Participation A look back on the first Experts by Experience Panel of the  Poverty and Inequality Commission - Particip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9104" y="0"/>
            <a:ext cx="420889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9"/>
          <p:cNvSpPr txBox="1"/>
          <p:nvPr/>
        </p:nvSpPr>
        <p:spPr>
          <a:xfrm>
            <a:off x="304800" y="114300"/>
            <a:ext cx="7620000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720"/>
              </a:lnSpc>
            </a:pPr>
            <a:r>
              <a:rPr lang="en-US" sz="3400" b="1" spc="-143" dirty="0">
                <a:latin typeface="Trebuchet MS" panose="020B0603020202020204" pitchFamily="34" charset="0"/>
              </a:rPr>
              <a:t>Commitment to Improve Outcomes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304800" y="1047524"/>
            <a:ext cx="9677400" cy="3149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indent="-457200">
              <a:lnSpc>
                <a:spcPts val="4364"/>
              </a:lnSpc>
              <a:buFont typeface="Arial" panose="020B0604020202020204" pitchFamily="34" charset="0"/>
              <a:buChar char="•"/>
            </a:pPr>
            <a:r>
              <a:rPr lang="en-US" sz="2800" b="1" spc="-104" dirty="0">
                <a:latin typeface="Trebuchet MS" panose="020B0603020202020204" pitchFamily="34" charset="0"/>
              </a:rPr>
              <a:t>John Swinney, First Minister: </a:t>
            </a:r>
          </a:p>
          <a:p>
            <a:pPr marL="620713" lvl="1"/>
            <a:r>
              <a:rPr lang="en-US" sz="2800" b="1" spc="-104" dirty="0">
                <a:latin typeface="Trebuchet MS" panose="020B0603020202020204" pitchFamily="34" charset="0"/>
              </a:rPr>
              <a:t>‘</a:t>
            </a:r>
            <a:r>
              <a:rPr lang="en-GB" sz="2800" b="1" dirty="0">
                <a:latin typeface="Trebuchet MS" panose="020B0603020202020204" pitchFamily="34" charset="0"/>
              </a:rPr>
              <a:t>I was asked by one journalist what would be the key policy objective I would want to achieve as First Minister. I said I wanted to do all that I could to eradicate child poverty. I believe it to be a curse in a 21</a:t>
            </a:r>
            <a:r>
              <a:rPr lang="en-GB" sz="2800" b="1" baseline="30000" dirty="0">
                <a:latin typeface="Trebuchet MS" panose="020B0603020202020204" pitchFamily="34" charset="0"/>
              </a:rPr>
              <a:t>st</a:t>
            </a:r>
            <a:r>
              <a:rPr lang="en-GB" sz="2800" b="1" dirty="0">
                <a:latin typeface="Trebuchet MS" panose="020B0603020202020204" pitchFamily="34" charset="0"/>
              </a:rPr>
              <a:t> Century, advanced Western society that children are brought up in an environment of poverty’</a:t>
            </a:r>
            <a:endParaRPr lang="en-US" sz="2800" b="1" spc="-104" dirty="0"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340" y="1262199"/>
            <a:ext cx="4703691" cy="4703691"/>
          </a:xfrm>
          <a:prstGeom prst="rect">
            <a:avLst/>
          </a:prstGeom>
        </p:spPr>
      </p:pic>
      <p:sp>
        <p:nvSpPr>
          <p:cNvPr id="6" name="TextBox 9"/>
          <p:cNvSpPr txBox="1"/>
          <p:nvPr/>
        </p:nvSpPr>
        <p:spPr>
          <a:xfrm>
            <a:off x="304800" y="4533900"/>
            <a:ext cx="10270671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indent="-457200">
              <a:lnSpc>
                <a:spcPts val="4364"/>
              </a:lnSpc>
              <a:buFont typeface="Arial" panose="020B0604020202020204" pitchFamily="34" charset="0"/>
              <a:buChar char="•"/>
            </a:pPr>
            <a:endParaRPr lang="en-US" sz="3200" b="1" spc="-104" dirty="0">
              <a:latin typeface="Trebuchet MS" panose="020B0603020202020204" pitchFamily="34" charset="0"/>
            </a:endParaRPr>
          </a:p>
          <a:p>
            <a:pPr lvl="1" indent="-457200">
              <a:lnSpc>
                <a:spcPts val="4364"/>
              </a:lnSpc>
              <a:buFont typeface="Arial" panose="020B0604020202020204" pitchFamily="34" charset="0"/>
              <a:buChar char="•"/>
            </a:pPr>
            <a:endParaRPr lang="en-US" sz="3200" b="1" spc="-104" dirty="0">
              <a:latin typeface="Trebuchet MS" panose="020B0603020202020204" pitchFamily="34" charset="0"/>
            </a:endParaRPr>
          </a:p>
          <a:p>
            <a:pPr lvl="1" indent="-457200">
              <a:lnSpc>
                <a:spcPts val="4364"/>
              </a:lnSpc>
              <a:buFont typeface="Arial" panose="020B0604020202020204" pitchFamily="34" charset="0"/>
              <a:buChar char="•"/>
            </a:pPr>
            <a:endParaRPr lang="en-US" sz="3200" b="1" spc="-104" dirty="0">
              <a:latin typeface="Trebuchet MS" panose="020B0603020202020204" pitchFamily="34" charset="0"/>
            </a:endParaRPr>
          </a:p>
          <a:p>
            <a:pPr lvl="1" indent="-457200">
              <a:lnSpc>
                <a:spcPts val="4364"/>
              </a:lnSpc>
              <a:buFont typeface="Arial" panose="020B0604020202020204" pitchFamily="34" charset="0"/>
              <a:buChar char="•"/>
            </a:pPr>
            <a:endParaRPr lang="en-US" sz="3200" b="1" spc="-104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777" y="6414355"/>
            <a:ext cx="5863660" cy="38113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0936" y="4399359"/>
            <a:ext cx="9144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rebuchet MS" panose="020B0603020202020204" pitchFamily="34" charset="0"/>
              </a:rPr>
              <a:t>Liz Kendall, UK Work and Pensions Secretary: </a:t>
            </a:r>
          </a:p>
          <a:p>
            <a:pPr marL="719138"/>
            <a:r>
              <a:rPr lang="en-US" sz="2800" b="1" dirty="0">
                <a:latin typeface="Trebuchet MS" panose="020B0603020202020204" pitchFamily="34" charset="0"/>
              </a:rPr>
              <a:t>‘</a:t>
            </a:r>
            <a:r>
              <a:rPr lang="en-US" sz="2800" b="1" dirty="0">
                <a:solidFill>
                  <a:srgbClr val="0B0C0C"/>
                </a:solidFill>
                <a:latin typeface="Trebuchet MS" panose="020B0603020202020204" pitchFamily="34" charset="0"/>
              </a:rPr>
              <a:t>It is unacceptable that more than 4 million children are now growing up in poverty. Under our new government, this will change’</a:t>
            </a:r>
          </a:p>
        </p:txBody>
      </p:sp>
    </p:spTree>
    <p:extLst>
      <p:ext uri="{BB962C8B-B14F-4D97-AF65-F5344CB8AC3E}">
        <p14:creationId xmlns:p14="http://schemas.microsoft.com/office/powerpoint/2010/main" val="3241957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Participation A look back on the first Experts by Experience Panel of the  Poverty and Inequality Commission - Particip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9104" y="0"/>
            <a:ext cx="420889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9"/>
          <p:cNvSpPr txBox="1"/>
          <p:nvPr/>
        </p:nvSpPr>
        <p:spPr>
          <a:xfrm>
            <a:off x="304800" y="114300"/>
            <a:ext cx="7620000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720"/>
              </a:lnSpc>
            </a:pPr>
            <a:r>
              <a:rPr lang="en-US" sz="3400" b="1" spc="-143" dirty="0">
                <a:latin typeface="Trebuchet MS" panose="020B0603020202020204" pitchFamily="34" charset="0"/>
              </a:rPr>
              <a:t>Actions to Improve Outcomes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304800" y="1047524"/>
            <a:ext cx="17297400" cy="282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9138" lvl="1" indent="-719138">
              <a:lnSpc>
                <a:spcPts val="4364"/>
              </a:lnSpc>
              <a:buFont typeface="Arial" panose="020B0604020202020204" pitchFamily="34" charset="0"/>
              <a:buChar char="•"/>
            </a:pPr>
            <a:r>
              <a:rPr lang="en-US" sz="2800" b="1" spc="-104" dirty="0">
                <a:latin typeface="Trebuchet MS" panose="020B0603020202020204" pitchFamily="34" charset="0"/>
              </a:rPr>
              <a:t>Two actions required: </a:t>
            </a:r>
          </a:p>
          <a:p>
            <a:pPr marL="0" lvl="1">
              <a:lnSpc>
                <a:spcPts val="4364"/>
              </a:lnSpc>
              <a:tabLst>
                <a:tab pos="620713" algn="l"/>
              </a:tabLst>
            </a:pPr>
            <a:r>
              <a:rPr lang="en-US" sz="2800" b="1" spc="-104" dirty="0">
                <a:latin typeface="Trebuchet MS" panose="020B0603020202020204" pitchFamily="34" charset="0"/>
              </a:rPr>
              <a:t>	1. </a:t>
            </a:r>
            <a:r>
              <a:rPr lang="en-GB" sz="2800" b="1" dirty="0">
                <a:latin typeface="Trebuchet MS" panose="020B0603020202020204" pitchFamily="34" charset="0"/>
              </a:rPr>
              <a:t>Focus resources on greatest need: progressive universalism</a:t>
            </a:r>
          </a:p>
          <a:p>
            <a:pPr marL="0" lvl="1">
              <a:lnSpc>
                <a:spcPts val="4364"/>
              </a:lnSpc>
              <a:tabLst>
                <a:tab pos="620713" algn="l"/>
              </a:tabLst>
            </a:pPr>
            <a:r>
              <a:rPr lang="en-US" sz="2800" b="1" spc="-104" dirty="0">
                <a:latin typeface="Trebuchet MS" panose="020B0603020202020204" pitchFamily="34" charset="0"/>
              </a:rPr>
              <a:t>	2. A floor below which no one will fall: Minimum Income Guarantee</a:t>
            </a:r>
          </a:p>
          <a:p>
            <a:pPr marL="0" lvl="1">
              <a:lnSpc>
                <a:spcPts val="4364"/>
              </a:lnSpc>
              <a:tabLst>
                <a:tab pos="620713" algn="l"/>
              </a:tabLst>
            </a:pPr>
            <a:r>
              <a:rPr lang="en-US" sz="2800" b="1" spc="-104" dirty="0">
                <a:latin typeface="Trebuchet MS" panose="020B0603020202020204" pitchFamily="34" charset="0"/>
              </a:rPr>
              <a:t> </a:t>
            </a:r>
          </a:p>
          <a:p>
            <a:pPr marL="620713" lvl="1" indent="-620713">
              <a:lnSpc>
                <a:spcPts val="4364"/>
              </a:lnSpc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US" sz="2800" b="1" spc="-104" dirty="0">
                <a:latin typeface="Trebuchet MS" panose="020B0603020202020204" pitchFamily="34" charset="0"/>
              </a:rPr>
              <a:t>Winter Fuel Payment / Pension Age Winter Heating Payment controversy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304800" y="4533900"/>
            <a:ext cx="10270671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indent="-457200">
              <a:lnSpc>
                <a:spcPts val="4364"/>
              </a:lnSpc>
              <a:buFont typeface="Arial" panose="020B0604020202020204" pitchFamily="34" charset="0"/>
              <a:buChar char="•"/>
            </a:pPr>
            <a:endParaRPr lang="en-US" sz="3200" b="1" spc="-104" dirty="0">
              <a:latin typeface="Trebuchet MS" panose="020B0603020202020204" pitchFamily="34" charset="0"/>
            </a:endParaRPr>
          </a:p>
          <a:p>
            <a:pPr lvl="1" indent="-457200">
              <a:lnSpc>
                <a:spcPts val="4364"/>
              </a:lnSpc>
              <a:buFont typeface="Arial" panose="020B0604020202020204" pitchFamily="34" charset="0"/>
              <a:buChar char="•"/>
            </a:pPr>
            <a:endParaRPr lang="en-US" sz="3200" b="1" spc="-104" dirty="0">
              <a:latin typeface="Trebuchet MS" panose="020B0603020202020204" pitchFamily="34" charset="0"/>
            </a:endParaRPr>
          </a:p>
          <a:p>
            <a:pPr marL="0" lvl="1">
              <a:lnSpc>
                <a:spcPts val="4364"/>
              </a:lnSpc>
            </a:pPr>
            <a:endParaRPr lang="en-US" sz="3200" b="1" spc="-104" dirty="0">
              <a:latin typeface="Trebuchet MS" panose="020B0603020202020204" pitchFamily="34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13074770" y="4071064"/>
            <a:ext cx="4908430" cy="282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4364"/>
              </a:lnSpc>
              <a:tabLst>
                <a:tab pos="620713" algn="l"/>
              </a:tabLst>
            </a:pPr>
            <a:r>
              <a:rPr lang="en-US" sz="2800" b="1" spc="-104" dirty="0">
                <a:latin typeface="Trebuchet MS" panose="020B0603020202020204" pitchFamily="34" charset="0"/>
              </a:rPr>
              <a:t>Poverty</a:t>
            </a:r>
            <a:r>
              <a:rPr lang="en-GB" sz="2800" b="1" dirty="0">
                <a:latin typeface="Trebuchet MS" panose="020B0603020202020204" pitchFamily="34" charset="0"/>
              </a:rPr>
              <a:t> rates, Scotland 2022/23:</a:t>
            </a:r>
          </a:p>
          <a:p>
            <a:pPr marL="0" lvl="1">
              <a:lnSpc>
                <a:spcPts val="4364"/>
              </a:lnSpc>
              <a:tabLst>
                <a:tab pos="620713" algn="l"/>
              </a:tabLst>
            </a:pPr>
            <a:r>
              <a:rPr lang="en-GB" sz="2800" b="1" dirty="0">
                <a:latin typeface="Trebuchet MS" panose="020B0603020202020204" pitchFamily="34" charset="0"/>
              </a:rPr>
              <a:t>Children – 24%</a:t>
            </a:r>
          </a:p>
          <a:p>
            <a:pPr marL="0" lvl="1">
              <a:lnSpc>
                <a:spcPts val="4364"/>
              </a:lnSpc>
              <a:tabLst>
                <a:tab pos="620713" algn="l"/>
              </a:tabLst>
            </a:pPr>
            <a:r>
              <a:rPr lang="en-GB" sz="2800" b="1" dirty="0">
                <a:latin typeface="Trebuchet MS" panose="020B0603020202020204" pitchFamily="34" charset="0"/>
              </a:rPr>
              <a:t>Working age people - 21%</a:t>
            </a:r>
          </a:p>
          <a:p>
            <a:pPr marL="0" lvl="1">
              <a:lnSpc>
                <a:spcPts val="4364"/>
              </a:lnSpc>
              <a:tabLst>
                <a:tab pos="620713" algn="l"/>
              </a:tabLst>
            </a:pPr>
            <a:r>
              <a:rPr lang="en-GB" sz="2800" b="1" dirty="0">
                <a:latin typeface="Trebuchet MS" panose="020B0603020202020204" pitchFamily="34" charset="0"/>
              </a:rPr>
              <a:t>Pensioners - 15% 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071064"/>
            <a:ext cx="12496800" cy="602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77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94f0c1-9df8-49b1-aa6e-181815c04f98">
      <Terms xmlns="http://schemas.microsoft.com/office/infopath/2007/PartnerControls"/>
    </lcf76f155ced4ddcb4097134ff3c332f>
    <TaxCatchAll xmlns="1df39dad-b2bd-458d-b590-cf32539145d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AC2A1341AD474D94582F8CCBD323F1" ma:contentTypeVersion="18" ma:contentTypeDescription="Create a new document." ma:contentTypeScope="" ma:versionID="aec598222b345b5697a0311d106cf01f">
  <xsd:schema xmlns:xsd="http://www.w3.org/2001/XMLSchema" xmlns:xs="http://www.w3.org/2001/XMLSchema" xmlns:p="http://schemas.microsoft.com/office/2006/metadata/properties" xmlns:ns2="c894f0c1-9df8-49b1-aa6e-181815c04f98" xmlns:ns3="1df39dad-b2bd-458d-b590-cf32539145d8" targetNamespace="http://schemas.microsoft.com/office/2006/metadata/properties" ma:root="true" ma:fieldsID="3c020e918caefad2d1f8868f9454c92b" ns2:_="" ns3:_="">
    <xsd:import namespace="c894f0c1-9df8-49b1-aa6e-181815c04f98"/>
    <xsd:import namespace="1df39dad-b2bd-458d-b590-cf32539145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94f0c1-9df8-49b1-aa6e-181815c04f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e827fe6-2d13-47b8-a7dc-27c7a4c8bb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39dad-b2bd-458d-b590-cf32539145d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7e17dc0-f8d8-4d35-81bc-90e59ff4c59c}" ma:internalName="TaxCatchAll" ma:showField="CatchAllData" ma:web="1df39dad-b2bd-458d-b590-cf32539145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688B4D-C5A5-432C-9815-C7114A361DAF}">
  <ds:schemaRefs>
    <ds:schemaRef ds:uri="http://schemas.microsoft.com/office/2006/metadata/properties"/>
    <ds:schemaRef ds:uri="47e25a04-b98a-427b-947c-1cf761498a0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5b2d27b6-6370-4d6b-beb9-0423d5cdad2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2C4CA6F-0512-46D3-B79B-1AD132AB75CB}"/>
</file>

<file path=customXml/itemProps3.xml><?xml version="1.0" encoding="utf-8"?>
<ds:datastoreItem xmlns:ds="http://schemas.openxmlformats.org/officeDocument/2006/customXml" ds:itemID="{AF0285A0-8509-4049-8062-ACFA612208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555</Words>
  <Application>Microsoft Office PowerPoint</Application>
  <PresentationFormat>Custom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Trebuchet MS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 Meeting Presentation - 24 June 2024</dc:title>
  <dc:creator>Sinclair, Stephen</dc:creator>
  <cp:lastModifiedBy>Christine McArthur</cp:lastModifiedBy>
  <cp:revision>149</cp:revision>
  <dcterms:created xsi:type="dcterms:W3CDTF">2006-08-16T00:00:00Z</dcterms:created>
  <dcterms:modified xsi:type="dcterms:W3CDTF">2024-11-12T16:33:18Z</dcterms:modified>
  <dc:identifier>DAGH1UkoPO0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0x01010000AC2A1341AD474D94582F8CCBD323F1</vt:lpwstr>
  </property>
</Properties>
</file>